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5" r:id="rId2"/>
  </p:sldMasterIdLst>
  <p:notesMasterIdLst>
    <p:notesMasterId r:id="rId31"/>
  </p:notesMasterIdLst>
  <p:handoutMasterIdLst>
    <p:handoutMasterId r:id="rId32"/>
  </p:handoutMasterIdLst>
  <p:sldIdLst>
    <p:sldId id="414" r:id="rId3"/>
    <p:sldId id="485" r:id="rId4"/>
    <p:sldId id="483" r:id="rId5"/>
    <p:sldId id="484" r:id="rId6"/>
    <p:sldId id="438" r:id="rId7"/>
    <p:sldId id="490" r:id="rId8"/>
    <p:sldId id="487" r:id="rId9"/>
    <p:sldId id="489" r:id="rId10"/>
    <p:sldId id="488" r:id="rId11"/>
    <p:sldId id="508" r:id="rId12"/>
    <p:sldId id="405" r:id="rId13"/>
    <p:sldId id="509" r:id="rId14"/>
    <p:sldId id="510" r:id="rId15"/>
    <p:sldId id="425" r:id="rId16"/>
    <p:sldId id="491" r:id="rId17"/>
    <p:sldId id="493" r:id="rId18"/>
    <p:sldId id="494" r:id="rId19"/>
    <p:sldId id="410" r:id="rId20"/>
    <p:sldId id="504" r:id="rId21"/>
    <p:sldId id="505" r:id="rId22"/>
    <p:sldId id="507" r:id="rId23"/>
    <p:sldId id="511" r:id="rId24"/>
    <p:sldId id="512" r:id="rId25"/>
    <p:sldId id="513" r:id="rId26"/>
    <p:sldId id="503" r:id="rId27"/>
    <p:sldId id="499" r:id="rId28"/>
    <p:sldId id="500" r:id="rId29"/>
    <p:sldId id="417" r:id="rId30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8D2"/>
    <a:srgbClr val="FFFF99"/>
    <a:srgbClr val="E4F3D7"/>
    <a:srgbClr val="E4EAE0"/>
    <a:srgbClr val="CC0000"/>
    <a:srgbClr val="0033CC"/>
    <a:srgbClr val="00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12" autoAdjust="0"/>
    <p:restoredTop sz="94643" autoAdjust="0"/>
  </p:normalViewPr>
  <p:slideViewPr>
    <p:cSldViewPr>
      <p:cViewPr>
        <p:scale>
          <a:sx n="82" d="100"/>
          <a:sy n="82" d="100"/>
        </p:scale>
        <p:origin x="-1338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146" y="-84"/>
      </p:cViewPr>
      <p:guideLst>
        <p:guide orient="horz" pos="3128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xmlns="" id="{E50F1752-D4C1-0A08-02C6-852991922D8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383" cy="496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75" tIns="46388" rIns="92775" bIns="46388" numCol="1" anchor="t" anchorCtr="0" compatLnSpc="1">
            <a:prstTxWarp prst="textNoShape">
              <a:avLst/>
            </a:prstTxWarp>
          </a:bodyPr>
          <a:lstStyle>
            <a:lvl1pPr defTabSz="929163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xmlns="" id="{D78077BE-E254-6BC5-567F-84CD5E1DA73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104" y="1"/>
            <a:ext cx="2945477" cy="496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75" tIns="46388" rIns="92775" bIns="46388" numCol="1" anchor="t" anchorCtr="0" compatLnSpc="1">
            <a:prstTxWarp prst="textNoShape">
              <a:avLst/>
            </a:prstTxWarp>
          </a:bodyPr>
          <a:lstStyle>
            <a:lvl1pPr algn="r" defTabSz="929163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xmlns="" id="{2784BA3B-DDA2-423C-B551-4C1EFC4595F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825"/>
            <a:ext cx="2944383" cy="496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75" tIns="46388" rIns="92775" bIns="46388" numCol="1" anchor="b" anchorCtr="0" compatLnSpc="1">
            <a:prstTxWarp prst="textNoShape">
              <a:avLst/>
            </a:prstTxWarp>
          </a:bodyPr>
          <a:lstStyle>
            <a:lvl1pPr defTabSz="929163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xmlns="" id="{EAC7384F-883D-5C08-AB5E-CB941646235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104" y="9429825"/>
            <a:ext cx="2945477" cy="496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75" tIns="46388" rIns="92775" bIns="46388" numCol="1" anchor="b" anchorCtr="0" compatLnSpc="1">
            <a:prstTxWarp prst="textNoShape">
              <a:avLst/>
            </a:prstTxWarp>
          </a:bodyPr>
          <a:lstStyle>
            <a:lvl1pPr algn="r" defTabSz="929163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FF160618-23DB-4F1B-B973-90D8D6EC9E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ED463750-9FED-B022-3036-21ABD411E3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477" cy="498401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59B6581-D5E4-63CB-9135-83ECA6A2D8B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010" y="1"/>
            <a:ext cx="2946571" cy="498401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E71705-FC9C-4966-8FF3-EE069474C44D}" type="datetimeFigureOut">
              <a:rPr lang="ru-RU"/>
              <a:pPr>
                <a:defRPr/>
              </a:pPr>
              <a:t>06.12.2024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F3A62AC1-F858-5F6B-DC4D-B6CE903293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8813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FF8DE8C0-030F-2621-1D99-3130FE5E3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314" y="4778091"/>
            <a:ext cx="5438140" cy="3909985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20578B6-7EB2-1A0E-9E0B-B3003E0A8A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824"/>
            <a:ext cx="2945477" cy="498401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D85F013-B5BD-699D-E0AF-B0BADE40FC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010" y="9429824"/>
            <a:ext cx="2946571" cy="498401"/>
          </a:xfrm>
          <a:prstGeom prst="rect">
            <a:avLst/>
          </a:prstGeom>
        </p:spPr>
        <p:txBody>
          <a:bodyPr vert="horz" wrap="square" lIns="92117" tIns="46058" rIns="92117" bIns="4605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F2D63F-B1C2-4B78-A469-B148004E39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4352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9D56C11-390C-5363-AB4B-D5AFA3AAF0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D4BBE6E-29CD-B5E8-73CA-28CCA5EBC6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DD49AF8-1515-6C78-E24B-41EE4CB795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2D0A2A-0D1C-45D2-AA40-EBE8F28EC1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1836977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FEE2E9B-3415-18D5-DB15-248EE7CFC8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91CC581-F2DB-1D7B-61F1-FB7D97FEDD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2537638-A54C-832E-94CD-FE7E8FCCC5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2A2E08-9451-418A-AF5A-2236455889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1157876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2CA520F-2B1E-63B7-FEE0-A8C0294167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8696DA1-0110-81BB-11F1-14E159D1EB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D2F5789-E918-3EFE-CD72-6DBC998350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92E22-133F-4AB4-9FE5-6D53B1FA13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320793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71AF9DFF-A5DA-98BA-68E0-A34AAE34DF9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xmlns="" id="{B117452F-6B86-B7FD-A2A7-8F71A8F09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ru-RU" sz="2400">
                <a:solidFill>
                  <a:srgbClr val="0033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xmlns="" id="{696519EB-C3F6-95DA-D01E-D8EF73E35424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ru-RU" sz="2400">
                <a:solidFill>
                  <a:srgbClr val="003366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xmlns="" id="{3A2918DE-7B3B-A5F5-E12B-AB87A1917584}"/>
              </a:ext>
            </a:extLst>
          </p:cNvPr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xmlns="" id="{73146D28-D67A-A473-ED77-9B6A8CB3D70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>
                <a:solidFill>
                  <a:srgbClr val="003366"/>
                </a:solidFill>
              </a:endParaRPr>
            </a:p>
          </p:txBody>
        </p:sp>
        <p:sp>
          <p:nvSpPr>
            <p:cNvPr id="7" name="AutoShape 7">
              <a:extLst>
                <a:ext uri="{FF2B5EF4-FFF2-40B4-BE49-F238E27FC236}">
                  <a16:creationId xmlns:a16="http://schemas.microsoft.com/office/drawing/2014/main" xmlns="" id="{9AA5895E-CF97-8DDD-A981-12F6FC2DA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>
                <a:solidFill>
                  <a:srgbClr val="003366"/>
                </a:solidFill>
              </a:endParaRPr>
            </a:p>
          </p:txBody>
        </p:sp>
      </p:grpSp>
      <p:sp>
        <p:nvSpPr>
          <p:cNvPr id="3635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3635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xmlns="" id="{2B67AAB7-1716-22F0-E442-488B339E6AB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xmlns="" id="{8FDBF723-0B2E-322F-E7BF-0AD82A9B31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xmlns="" id="{65A97F73-64E2-65DC-F73B-EE7E7EDAC4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36E466CE-76DA-4F45-84E7-8E381D2787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553012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F4DB3647-B28F-3ED1-A220-7F2F61BBB9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9E7DF3DB-3FFE-5DBD-BCCF-5CCD3F0560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4766B0ED-3069-0160-DEEA-8A49D06DEC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2DE3F-F7A2-4A88-A980-5ED9E382B7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1348960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3FB86183-DADF-336D-D3D7-5103C7FC85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491A7558-7715-7B89-0A8B-15912239A8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5575124B-F0EC-B373-BFEC-8029CE6649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B09826-E465-48FE-A07D-978EFB0AB5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6722667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9362F58A-2C2C-2098-B1DB-C41F6F7DF6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A079EFC5-D4C9-4664-BC4E-D3B8B2C143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006BDB6E-B266-986E-C029-5176EC2DE6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7DCF47-D195-4C4F-A5E5-7B1AC57F8F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8562684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33ECECBF-E6D3-1B11-324D-47C8264101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xmlns="" id="{71FA388F-B4B0-8B6C-DB13-64474B9893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xmlns="" id="{1A2A1639-F405-C419-326C-2359AFBD72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BFB54E-E37B-4B3C-A15B-7A31BC4393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2182458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xmlns="" id="{348180D2-9455-D222-2484-5072C65C84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96C0EB55-F672-1F74-9752-B85DCF4426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9F21791B-A797-0BA0-332D-84ED1C0083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3A1A1D-2A37-40B0-A93E-0040AD823D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0421255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xmlns="" id="{AEB788A1-5C7D-DA66-1D07-82ED0FE6E2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xmlns="" id="{8AA97DA2-C6D7-B3A5-F9B5-EA836EBA2B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E74EA264-E249-CB92-CE85-F7DA62C7D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0BA20E-DF64-4A6A-A6D5-A1B78082D2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3324104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78724E93-457F-D07F-20AB-9A6E5F2EDD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4EC346B5-9997-A5C1-8520-37BF740021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CA443AE5-C7E8-5A02-3C46-FBF8F6E3E2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548BAE-8694-49CF-85B4-6B9D97C12A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4539378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F8AEAB4-4461-AEF2-1917-24174D071F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107FF07-5525-9B66-7F7F-E398B2D605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D0C2183-DE8F-BFB3-96C8-A25CAD96A8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6E7922-4C7F-4824-BE29-ACD6073628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8748286"/>
      </p:ext>
    </p:extLst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8AA7092F-6DCA-11FD-BF94-1CAA5DA932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48346E8D-5F30-0A4A-442F-332CD9C8AD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63AB5E60-B11F-3F38-88D2-4AC09D14FD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BDB0ED-BD0D-46D1-8BA1-568F45C2FE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6156002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D90DD84D-1C6D-4C1E-6519-4C64235881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A127BFCA-DFF8-C090-FD4F-3469F1A0B4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101D1B34-71E6-C153-CD39-02B17FAA25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C0C2FE-94DD-45BB-A80B-A7C832DC52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9050533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91C30DA4-E7F2-FCAF-A12E-5CC1B18DB8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977993A8-B292-45C8-547C-CFA7E19C5C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124D225D-13C4-2F02-B014-7DC493EFE7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E832A1-DE3A-4EB3-8ED5-97748D9E8E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4087731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D279A79-5CC7-2F49-F734-6121F465AB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BBB69BD-584A-8114-78D4-FE5C5E6C15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4EB5DFB-586C-088D-1D29-93FB89EBE3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743E47-644E-48C8-864F-7AF7374AEE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8640769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2929BB3-CE02-0AC6-37B6-2010F8D08D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64C051B-324D-7FCD-A83A-9D28B0F83F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8CC8645-CA3F-45D3-B147-1D4D3E0D78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1D67F0-A03A-4E0C-88F7-DA7B28BE9A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4497302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22677531-98AA-B00B-E47F-347D8FB2EE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03DE0876-B177-1B85-872E-F065B462E4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BAAD0308-9C14-1C26-2A2C-AA13C66AF4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FB30F-1A5A-4E9E-AB2D-D0996F392D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7070341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12CA6130-B29F-C29A-D1C8-4C7018995B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D8C9DCBE-3716-EE58-2FD6-025043A643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921EEA28-F460-013F-28D2-3D0A4658A9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656FBA-9D1A-4AA8-A59E-5BB6E70AA4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2844900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0272B9AC-4137-3700-8D90-E978678AEC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6811987C-65BF-B87B-927A-7A31534024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4732D3B5-C419-5624-C0DB-4D8486FD5F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EED99-50DD-44BE-830C-A33B23E3E5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4629402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A648F29-2202-D765-7C15-674515D859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AB7426A-8C11-E9B2-EA99-C8E4242416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5A3B3A5-9EDC-F04F-E6E3-DD3F0E70D0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0C8444-FA8A-4CD1-8335-C0B51C914D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5530224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234D70B-538F-3E36-F95F-D729932B80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1E4661E-D858-B7DD-04B8-9CB22CBEF8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DE282CA-9110-023E-E085-2BB8ECF78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121F6-C849-4614-BB70-C20193C14D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7110546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xmlns="" id="{B48A5D22-EC14-63A9-5958-AD4CDE17A4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xmlns="" id="{81E21C4E-197F-0585-592F-D99DAE3999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0356" name="Rectangle 4">
            <a:extLst>
              <a:ext uri="{FF2B5EF4-FFF2-40B4-BE49-F238E27FC236}">
                <a16:creationId xmlns:a16="http://schemas.microsoft.com/office/drawing/2014/main" xmlns="" id="{388EA323-C9D8-CFD0-12BB-3DC9A34E5E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357" name="Rectangle 5">
            <a:extLst>
              <a:ext uri="{FF2B5EF4-FFF2-40B4-BE49-F238E27FC236}">
                <a16:creationId xmlns:a16="http://schemas.microsoft.com/office/drawing/2014/main" xmlns="" id="{62A7DD66-98C4-0C3E-701C-46E5E6CB42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358" name="Rectangle 6">
            <a:extLst>
              <a:ext uri="{FF2B5EF4-FFF2-40B4-BE49-F238E27FC236}">
                <a16:creationId xmlns:a16="http://schemas.microsoft.com/office/drawing/2014/main" xmlns="" id="{A72D4615-14DE-619C-3495-5FE00114C64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E3D3D86D-3D83-4DE7-96FB-5F236810AFF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7" r:id="rId1"/>
    <p:sldLayoutId id="2147484578" r:id="rId2"/>
    <p:sldLayoutId id="2147484579" r:id="rId3"/>
    <p:sldLayoutId id="2147484580" r:id="rId4"/>
    <p:sldLayoutId id="2147484581" r:id="rId5"/>
    <p:sldLayoutId id="2147484582" r:id="rId6"/>
    <p:sldLayoutId id="2147484583" r:id="rId7"/>
    <p:sldLayoutId id="2147484584" r:id="rId8"/>
    <p:sldLayoutId id="2147484585" r:id="rId9"/>
    <p:sldLayoutId id="2147484586" r:id="rId10"/>
    <p:sldLayoutId id="2147484587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03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  <p:bldP spid="100355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035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035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035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035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03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xmlns="" id="{86A3A5FD-A202-B2C0-0D5F-D82DCFA3F12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056" name="Group 3">
              <a:extLst>
                <a:ext uri="{FF2B5EF4-FFF2-40B4-BE49-F238E27FC236}">
                  <a16:creationId xmlns:a16="http://schemas.microsoft.com/office/drawing/2014/main" xmlns="" id="{918DFD09-0971-726D-9490-B33A1074978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060" name="Rectangle 4">
                <a:extLst>
                  <a:ext uri="{FF2B5EF4-FFF2-40B4-BE49-F238E27FC236}">
                    <a16:creationId xmlns:a16="http://schemas.microsoft.com/office/drawing/2014/main" xmlns="" id="{5D62740C-41CF-E1D0-A280-56E8870666A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2061" name="Freeform 5">
                <a:extLst>
                  <a:ext uri="{FF2B5EF4-FFF2-40B4-BE49-F238E27FC236}">
                    <a16:creationId xmlns:a16="http://schemas.microsoft.com/office/drawing/2014/main" xmlns="" id="{A6F8EEA3-136A-B5D5-B702-AF7B86688E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x-none"/>
              </a:p>
            </p:txBody>
          </p:sp>
        </p:grpSp>
        <p:grpSp>
          <p:nvGrpSpPr>
            <p:cNvPr id="2057" name="Group 6">
              <a:extLst>
                <a:ext uri="{FF2B5EF4-FFF2-40B4-BE49-F238E27FC236}">
                  <a16:creationId xmlns:a16="http://schemas.microsoft.com/office/drawing/2014/main" xmlns="" id="{D0EBC5E1-A174-FDD7-8AB2-7B6AAEE9CA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058" name="AutoShape 7">
                <a:extLst>
                  <a:ext uri="{FF2B5EF4-FFF2-40B4-BE49-F238E27FC236}">
                    <a16:creationId xmlns:a16="http://schemas.microsoft.com/office/drawing/2014/main" xmlns="" id="{7FFAB9F8-D490-306A-0BBF-017C4BDB7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2059" name="AutoShape 8">
                <a:extLst>
                  <a:ext uri="{FF2B5EF4-FFF2-40B4-BE49-F238E27FC236}">
                    <a16:creationId xmlns:a16="http://schemas.microsoft.com/office/drawing/2014/main" xmlns="" id="{3FF58809-FB99-9F21-2ABD-9C49F9EC34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362505" name="AutoShape 9">
            <a:extLst>
              <a:ext uri="{FF2B5EF4-FFF2-40B4-BE49-F238E27FC236}">
                <a16:creationId xmlns:a16="http://schemas.microsoft.com/office/drawing/2014/main" xmlns="" id="{CA8DD692-1B50-66C3-E2D2-6A954EFFC0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62506" name="Rectangle 10">
            <a:extLst>
              <a:ext uri="{FF2B5EF4-FFF2-40B4-BE49-F238E27FC236}">
                <a16:creationId xmlns:a16="http://schemas.microsoft.com/office/drawing/2014/main" xmlns="" id="{DFC619B6-649F-11EE-864B-204D244BB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362507" name="Rectangle 11">
            <a:extLst>
              <a:ext uri="{FF2B5EF4-FFF2-40B4-BE49-F238E27FC236}">
                <a16:creationId xmlns:a16="http://schemas.microsoft.com/office/drawing/2014/main" xmlns="" id="{3E0BD709-B5B1-02F6-2213-82DDD818869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33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2508" name="Rectangle 12">
            <a:extLst>
              <a:ext uri="{FF2B5EF4-FFF2-40B4-BE49-F238E27FC236}">
                <a16:creationId xmlns:a16="http://schemas.microsoft.com/office/drawing/2014/main" xmlns="" id="{5577E467-BFA0-0D53-0F86-15C76EF971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33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2509" name="Rectangle 13">
            <a:extLst>
              <a:ext uri="{FF2B5EF4-FFF2-40B4-BE49-F238E27FC236}">
                <a16:creationId xmlns:a16="http://schemas.microsoft.com/office/drawing/2014/main" xmlns="" id="{FF3BC7C1-126E-FC5A-84F6-E5B10900A0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D0060461-0982-4217-BF10-21C14C38A1E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8" r:id="rId1"/>
    <p:sldLayoutId id="2147484588" r:id="rId2"/>
    <p:sldLayoutId id="2147484589" r:id="rId3"/>
    <p:sldLayoutId id="2147484590" r:id="rId4"/>
    <p:sldLayoutId id="2147484591" r:id="rId5"/>
    <p:sldLayoutId id="2147484592" r:id="rId6"/>
    <p:sldLayoutId id="2147484593" r:id="rId7"/>
    <p:sldLayoutId id="2147484594" r:id="rId8"/>
    <p:sldLayoutId id="2147484595" r:id="rId9"/>
    <p:sldLayoutId id="2147484596" r:id="rId10"/>
    <p:sldLayoutId id="2147484597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625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625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625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62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62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62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62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2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2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2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2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2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2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2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2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2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2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2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2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2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2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2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5" grpId="0"/>
      <p:bldP spid="362506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25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250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250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250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25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250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250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250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25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250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250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250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25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250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250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250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25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250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250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250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irms@mail.r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>
            <a:extLst>
              <a:ext uri="{FF2B5EF4-FFF2-40B4-BE49-F238E27FC236}">
                <a16:creationId xmlns:a16="http://schemas.microsoft.com/office/drawing/2014/main" xmlns="" id="{D5A39D74-1C37-4C15-F626-1028F1CC8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276600"/>
            <a:ext cx="525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ru-RU" sz="1800">
              <a:solidFill>
                <a:srgbClr val="003366"/>
              </a:solidFill>
              <a:latin typeface="Verdana" panose="020B0604030504040204" pitchFamily="34" charset="0"/>
            </a:endParaRPr>
          </a:p>
        </p:txBody>
      </p:sp>
      <p:sp>
        <p:nvSpPr>
          <p:cNvPr id="6147" name="Text Box 20">
            <a:extLst>
              <a:ext uri="{FF2B5EF4-FFF2-40B4-BE49-F238E27FC236}">
                <a16:creationId xmlns:a16="http://schemas.microsoft.com/office/drawing/2014/main" xmlns="" id="{556C027F-A60A-092E-9433-9DF1F5363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0" y="6381750"/>
            <a:ext cx="11223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003366"/>
                </a:solidFill>
                <a:latin typeface="Times New Roman" panose="02020603050405020304" pitchFamily="18" charset="0"/>
              </a:rPr>
              <a:t>2023 год</a:t>
            </a:r>
          </a:p>
        </p:txBody>
      </p:sp>
      <p:sp>
        <p:nvSpPr>
          <p:cNvPr id="6148" name="WordArt 189">
            <a:extLst>
              <a:ext uri="{FF2B5EF4-FFF2-40B4-BE49-F238E27FC236}">
                <a16:creationId xmlns:a16="http://schemas.microsoft.com/office/drawing/2014/main" xmlns="" id="{6D9819C2-F147-C743-142A-B5AC6B1BEA4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1905000"/>
            <a:ext cx="7745413" cy="7446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a typeface="Verdana" panose="020B0604030504040204" pitchFamily="34" charset="0"/>
              </a:rPr>
              <a:t>организация работы ОСИ/ ПТ</a:t>
            </a:r>
            <a:endParaRPr lang="x-none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C00000">
                  <a:alpha val="50195"/>
                </a:srgbClr>
              </a:solidFill>
              <a:ea typeface="Verdana" panose="020B0604030504040204" pitchFamily="34" charset="0"/>
            </a:endParaRPr>
          </a:p>
        </p:txBody>
      </p:sp>
      <p:sp>
        <p:nvSpPr>
          <p:cNvPr id="6149" name="Text Box 20">
            <a:extLst>
              <a:ext uri="{FF2B5EF4-FFF2-40B4-BE49-F238E27FC236}">
                <a16:creationId xmlns:a16="http://schemas.microsoft.com/office/drawing/2014/main" xmlns="" id="{E2E98229-D0B8-43AE-EA22-429C99A97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97" y="5315750"/>
            <a:ext cx="8559006" cy="62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32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«Курсы повышения квалификации»</a:t>
            </a:r>
            <a:endParaRPr lang="x-none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50" name="WordArt 189">
            <a:extLst>
              <a:ext uri="{FF2B5EF4-FFF2-40B4-BE49-F238E27FC236}">
                <a16:creationId xmlns:a16="http://schemas.microsoft.com/office/drawing/2014/main" xmlns="" id="{939D7871-93D6-7831-4FD8-F69CB40EC2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3192" y="1160310"/>
            <a:ext cx="4836608" cy="587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>
                    <a:alpha val="50195"/>
                  </a:srgbClr>
                </a:solidFill>
                <a:ea typeface="Verdana" panose="020B0604030504040204" pitchFamily="34" charset="0"/>
              </a:rPr>
              <a:t>Планирование и</a:t>
            </a:r>
            <a:endParaRPr lang="x-none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C00000">
                  <a:alpha val="50195"/>
                </a:srgbClr>
              </a:solidFill>
              <a:ea typeface="Verdana" panose="020B0604030504040204" pitchFamily="34" charset="0"/>
            </a:endParaRPr>
          </a:p>
        </p:txBody>
      </p:sp>
      <p:pic>
        <p:nvPicPr>
          <p:cNvPr id="6151" name="Рисунок 6">
            <a:extLst>
              <a:ext uri="{FF2B5EF4-FFF2-40B4-BE49-F238E27FC236}">
                <a16:creationId xmlns:a16="http://schemas.microsoft.com/office/drawing/2014/main" xmlns="" id="{E5E8742C-681F-5B5F-3D2C-61C16423C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1" t="4141" r="22131" b="2133"/>
          <a:stretch>
            <a:fillRect/>
          </a:stretch>
        </p:blipFill>
        <p:spPr bwMode="auto">
          <a:xfrm>
            <a:off x="8153400" y="73025"/>
            <a:ext cx="915988" cy="9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FFE587AB-434F-F689-3454-01500602B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095358"/>
              </p:ext>
            </p:extLst>
          </p:nvPr>
        </p:nvGraphicFramePr>
        <p:xfrm>
          <a:off x="609600" y="1066800"/>
          <a:ext cx="8077200" cy="5603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9275">
                  <a:extLst>
                    <a:ext uri="{9D8B030D-6E8A-4147-A177-3AD203B41FA5}">
                      <a16:colId xmlns:a16="http://schemas.microsoft.com/office/drawing/2014/main" xmlns="" val="1419172264"/>
                    </a:ext>
                  </a:extLst>
                </a:gridCol>
                <a:gridCol w="6487925">
                  <a:extLst>
                    <a:ext uri="{9D8B030D-6E8A-4147-A177-3AD203B41FA5}">
                      <a16:colId xmlns:a16="http://schemas.microsoft.com/office/drawing/2014/main" xmlns="" val="2006940707"/>
                    </a:ext>
                  </a:extLst>
                </a:gridCol>
              </a:tblGrid>
              <a:tr h="504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x-none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0" marR="49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endParaRPr lang="x-none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0" marR="49860" marT="0" marB="0"/>
                </a:tc>
                <a:extLst>
                  <a:ext uri="{0D108BD9-81ED-4DB2-BD59-A6C34878D82A}">
                    <a16:rowId xmlns:a16="http://schemas.microsoft.com/office/drawing/2014/main" xmlns="" val="664618242"/>
                  </a:ext>
                </a:extLst>
              </a:tr>
              <a:tr h="4162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0" marR="49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Ежемесячное совещание с сервисной компанией</a:t>
                      </a:r>
                      <a:endParaRPr lang="x-none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0" marR="49860" marT="0" marB="0"/>
                </a:tc>
                <a:extLst>
                  <a:ext uri="{0D108BD9-81ED-4DB2-BD59-A6C34878D82A}">
                    <a16:rowId xmlns:a16="http://schemas.microsoft.com/office/drawing/2014/main" xmlns="" val="3072052173"/>
                  </a:ext>
                </a:extLst>
              </a:tr>
              <a:tr h="20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0" marR="49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Приемка работы по акту сервисной компании</a:t>
                      </a:r>
                      <a:endParaRPr lang="x-none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0" marR="49860" marT="0" marB="0"/>
                </a:tc>
                <a:extLst>
                  <a:ext uri="{0D108BD9-81ED-4DB2-BD59-A6C34878D82A}">
                    <a16:rowId xmlns:a16="http://schemas.microsoft.com/office/drawing/2014/main" xmlns="" val="3616792783"/>
                  </a:ext>
                </a:extLst>
              </a:tr>
              <a:tr h="20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0" marR="49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ежемесячных отчетов</a:t>
                      </a:r>
                      <a:endParaRPr lang="x-none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0" marR="49860" marT="0" marB="0"/>
                </a:tc>
                <a:extLst>
                  <a:ext uri="{0D108BD9-81ED-4DB2-BD59-A6C34878D82A}">
                    <a16:rowId xmlns:a16="http://schemas.microsoft.com/office/drawing/2014/main" xmlns="" val="3427424624"/>
                  </a:ext>
                </a:extLst>
              </a:tr>
              <a:tr h="20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0" marR="49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совета дома по текущим вопросам</a:t>
                      </a:r>
                      <a:endParaRPr lang="x-none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0" marR="49860" marT="0" marB="0"/>
                </a:tc>
                <a:extLst>
                  <a:ext uri="{0D108BD9-81ED-4DB2-BD59-A6C34878D82A}">
                    <a16:rowId xmlns:a16="http://schemas.microsoft.com/office/drawing/2014/main" xmlns="" val="518389482"/>
                  </a:ext>
                </a:extLst>
              </a:tr>
              <a:tr h="4162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0" marR="49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налоговых и статистических отчетов</a:t>
                      </a:r>
                      <a:endParaRPr lang="x-none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0" marR="49860" marT="0" marB="0"/>
                </a:tc>
                <a:extLst>
                  <a:ext uri="{0D108BD9-81ED-4DB2-BD59-A6C34878D82A}">
                    <a16:rowId xmlns:a16="http://schemas.microsoft.com/office/drawing/2014/main" xmlns="" val="4075551647"/>
                  </a:ext>
                </a:extLst>
              </a:tr>
              <a:tr h="20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0" marR="49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Отправка уведомлений неплательщикам</a:t>
                      </a:r>
                      <a:endParaRPr lang="x-none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0" marR="49860" marT="0" marB="0"/>
                </a:tc>
                <a:extLst>
                  <a:ext uri="{0D108BD9-81ED-4DB2-BD59-A6C34878D82A}">
                    <a16:rowId xmlns:a16="http://schemas.microsoft.com/office/drawing/2014/main" xmlns="" val="530898343"/>
                  </a:ext>
                </a:extLst>
              </a:tr>
              <a:tr h="20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0" marR="49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нотариальной надписи</a:t>
                      </a:r>
                      <a:endParaRPr lang="x-none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0" marR="49860" marT="0" marB="0"/>
                </a:tc>
                <a:extLst>
                  <a:ext uri="{0D108BD9-81ED-4DB2-BD59-A6C34878D82A}">
                    <a16:rowId xmlns:a16="http://schemas.microsoft.com/office/drawing/2014/main" xmlns="" val="1059995582"/>
                  </a:ext>
                </a:extLst>
              </a:tr>
              <a:tr h="4162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0" marR="49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весеннего осмотра общего имущества</a:t>
                      </a:r>
                      <a:endParaRPr lang="x-none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0" marR="49860" marT="0" marB="0"/>
                </a:tc>
                <a:extLst>
                  <a:ext uri="{0D108BD9-81ED-4DB2-BD59-A6C34878D82A}">
                    <a16:rowId xmlns:a16="http://schemas.microsoft.com/office/drawing/2014/main" xmlns="" val="29305659"/>
                  </a:ext>
                </a:extLst>
              </a:tr>
              <a:tr h="20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0" marR="49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дефектной ведомости</a:t>
                      </a:r>
                      <a:endParaRPr lang="x-none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0" marR="49860" marT="0" marB="0"/>
                </a:tc>
                <a:extLst>
                  <a:ext uri="{0D108BD9-81ED-4DB2-BD59-A6C34878D82A}">
                    <a16:rowId xmlns:a16="http://schemas.microsoft.com/office/drawing/2014/main" xmlns="" val="1652492118"/>
                  </a:ext>
                </a:extLst>
              </a:tr>
              <a:tr h="4162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0" marR="49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осеннего осмотра общего имущества</a:t>
                      </a:r>
                      <a:endParaRPr lang="x-none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0" marR="49860" marT="0" marB="0"/>
                </a:tc>
                <a:extLst>
                  <a:ext uri="{0D108BD9-81ED-4DB2-BD59-A6C34878D82A}">
                    <a16:rowId xmlns:a16="http://schemas.microsoft.com/office/drawing/2014/main" xmlns="" val="2588675802"/>
                  </a:ext>
                </a:extLst>
              </a:tr>
              <a:tr h="4162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0" marR="49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предложений собственников по работам на следующий год</a:t>
                      </a:r>
                      <a:endParaRPr lang="x-none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0" marR="49860" marT="0" marB="0"/>
                </a:tc>
                <a:extLst>
                  <a:ext uri="{0D108BD9-81ED-4DB2-BD59-A6C34878D82A}">
                    <a16:rowId xmlns:a16="http://schemas.microsoft.com/office/drawing/2014/main" xmlns="" val="2836965943"/>
                  </a:ext>
                </a:extLst>
              </a:tr>
              <a:tr h="20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0" marR="49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проекта сметы</a:t>
                      </a:r>
                      <a:endParaRPr lang="x-none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0" marR="49860" marT="0" marB="0"/>
                </a:tc>
                <a:extLst>
                  <a:ext uri="{0D108BD9-81ED-4DB2-BD59-A6C34878D82A}">
                    <a16:rowId xmlns:a16="http://schemas.microsoft.com/office/drawing/2014/main" xmlns="" val="3769966288"/>
                  </a:ext>
                </a:extLst>
              </a:tr>
              <a:tr h="20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0" marR="49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Рассмотрение проекта сметы на совете дома</a:t>
                      </a:r>
                      <a:endParaRPr lang="x-none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0" marR="49860" marT="0" marB="0"/>
                </a:tc>
                <a:extLst>
                  <a:ext uri="{0D108BD9-81ED-4DB2-BD59-A6C34878D82A}">
                    <a16:rowId xmlns:a16="http://schemas.microsoft.com/office/drawing/2014/main" xmlns="" val="2061919772"/>
                  </a:ext>
                </a:extLst>
              </a:tr>
              <a:tr h="4162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0" marR="49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и проведение собрания по увеличению размера взноса</a:t>
                      </a:r>
                      <a:endParaRPr lang="x-none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0" marR="49860" marT="0" marB="0"/>
                </a:tc>
                <a:extLst>
                  <a:ext uri="{0D108BD9-81ED-4DB2-BD59-A6C34878D82A}">
                    <a16:rowId xmlns:a16="http://schemas.microsoft.com/office/drawing/2014/main" xmlns="" val="1000830079"/>
                  </a:ext>
                </a:extLst>
              </a:tr>
              <a:tr h="20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0" marR="498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ежегодного отчета</a:t>
                      </a:r>
                      <a:endParaRPr lang="x-none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0" marR="49860" marT="0" marB="0"/>
                </a:tc>
                <a:extLst>
                  <a:ext uri="{0D108BD9-81ED-4DB2-BD59-A6C34878D82A}">
                    <a16:rowId xmlns:a16="http://schemas.microsoft.com/office/drawing/2014/main" xmlns="" val="2868429332"/>
                  </a:ext>
                </a:extLst>
              </a:tr>
            </a:tbl>
          </a:graphicData>
        </a:graphic>
      </p:graphicFrame>
      <p:sp>
        <p:nvSpPr>
          <p:cNvPr id="3" name="AutoShape 327">
            <a:extLst>
              <a:ext uri="{FF2B5EF4-FFF2-40B4-BE49-F238E27FC236}">
                <a16:creationId xmlns:a16="http://schemas.microsoft.com/office/drawing/2014/main" xmlns="" id="{8A0307E6-BC8A-3B12-CCA1-DDDDC4D0F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0527"/>
            <a:ext cx="8839200" cy="665273"/>
          </a:xfrm>
          <a:prstGeom prst="roundRect">
            <a:avLst>
              <a:gd name="adj" fmla="val 4352"/>
            </a:avLst>
          </a:prstGeom>
          <a:solidFill>
            <a:schemeClr val="accent1">
              <a:lumMod val="9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400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плана управления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30320"/>
      </p:ext>
    </p:extLst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1113"/>
            <a:ext cx="9220200" cy="693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27">
            <a:extLst>
              <a:ext uri="{FF2B5EF4-FFF2-40B4-BE49-F238E27FC236}">
                <a16:creationId xmlns:a16="http://schemas.microsoft.com/office/drawing/2014/main" xmlns="" id="{36877932-27C6-351F-8AA2-BC6197306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0527"/>
            <a:ext cx="8839200" cy="665273"/>
          </a:xfrm>
          <a:prstGeom prst="roundRect">
            <a:avLst>
              <a:gd name="adj" fmla="val 4352"/>
            </a:avLst>
          </a:prstGeom>
          <a:solidFill>
            <a:schemeClr val="accent1">
              <a:lumMod val="9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400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Инвентарный перечень общего имущества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DCB42A-DF59-BC67-88B3-F184992DC6EE}"/>
              </a:ext>
            </a:extLst>
          </p:cNvPr>
          <p:cNvSpPr txBox="1"/>
          <p:nvPr/>
        </p:nvSpPr>
        <p:spPr>
          <a:xfrm>
            <a:off x="152400" y="838200"/>
            <a:ext cx="883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Местонахождение объекта кондоминиума:________________</a:t>
            </a:r>
            <a:endParaRPr lang="x-none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95B77F81-4078-683C-33FC-C69693F634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021511"/>
              </p:ext>
            </p:extLst>
          </p:nvPr>
        </p:nvGraphicFramePr>
        <p:xfrm>
          <a:off x="228600" y="1447800"/>
          <a:ext cx="8686800" cy="5456243"/>
        </p:xfrm>
        <a:graphic>
          <a:graphicData uri="http://schemas.openxmlformats.org/drawingml/2006/table">
            <a:tbl>
              <a:tblPr firstRow="1" firstCol="1" bandRow="1"/>
              <a:tblGrid>
                <a:gridCol w="415165">
                  <a:extLst>
                    <a:ext uri="{9D8B030D-6E8A-4147-A177-3AD203B41FA5}">
                      <a16:colId xmlns:a16="http://schemas.microsoft.com/office/drawing/2014/main" xmlns="" val="3947625850"/>
                    </a:ext>
                  </a:extLst>
                </a:gridCol>
                <a:gridCol w="4690235">
                  <a:extLst>
                    <a:ext uri="{9D8B030D-6E8A-4147-A177-3AD203B41FA5}">
                      <a16:colId xmlns:a16="http://schemas.microsoft.com/office/drawing/2014/main" xmlns="" val="186698111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63659338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4453789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723581566"/>
                    </a:ext>
                  </a:extLst>
                </a:gridCol>
              </a:tblGrid>
              <a:tr h="370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x-non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характеристики</a:t>
                      </a:r>
                      <a:endParaRPr lang="x-non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Качественные характеристики</a:t>
                      </a:r>
                      <a:endParaRPr lang="x-non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01381219"/>
                  </a:ext>
                </a:extLst>
              </a:tr>
              <a:tr h="189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постройки,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x-non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6772047"/>
                  </a:ext>
                </a:extLst>
              </a:tr>
              <a:tr h="189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ввода в эксплуатацию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9847125"/>
                  </a:ext>
                </a:extLst>
              </a:tr>
              <a:tr h="189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Регистрация кондоминиума</a:t>
                      </a:r>
                      <a:endParaRPr lang="x-none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6009266"/>
                  </a:ext>
                </a:extLst>
              </a:tr>
              <a:tr h="189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400" kern="1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2131112"/>
                  </a:ext>
                </a:extLst>
              </a:tr>
              <a:tr h="189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Жилая площадь 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400" kern="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7897083"/>
                  </a:ext>
                </a:extLst>
              </a:tr>
              <a:tr h="189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нежилых помещений</a:t>
                      </a:r>
                      <a:endParaRPr lang="x-none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400" kern="1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7936510"/>
                  </a:ext>
                </a:extLst>
              </a:tr>
              <a:tr h="189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подвал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400" kern="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9514923"/>
                  </a:ext>
                </a:extLst>
              </a:tr>
              <a:tr h="189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чердак</a:t>
                      </a:r>
                      <a:endParaRPr lang="x-none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400" kern="1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8904838"/>
                  </a:ext>
                </a:extLst>
              </a:tr>
              <a:tr h="189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технический этаж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400" kern="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3832647"/>
                  </a:ext>
                </a:extLst>
              </a:tr>
              <a:tr h="189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 земельного участка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400" kern="1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9625442"/>
                  </a:ext>
                </a:extLst>
              </a:tr>
              <a:tr h="189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этажей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x-non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5425655"/>
                  </a:ext>
                </a:extLst>
              </a:tr>
              <a:tr h="189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подъездов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x-non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8433073"/>
                  </a:ext>
                </a:extLst>
              </a:tr>
              <a:tr h="189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секций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x-non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5465433"/>
                  </a:ext>
                </a:extLst>
              </a:tr>
              <a:tr h="189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Мансарды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400" kern="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0865265"/>
                  </a:ext>
                </a:extLst>
              </a:tr>
              <a:tr h="189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Паркинг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400" kern="1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2291952"/>
                  </a:ext>
                </a:extLst>
              </a:tr>
              <a:tr h="189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проведения энергоаудита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5782913"/>
                  </a:ext>
                </a:extLst>
              </a:tr>
              <a:tr h="189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 энергоэффективности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4254427"/>
                  </a:ext>
                </a:extLst>
              </a:tr>
              <a:tr h="189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последнего капитального ремонта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3288486"/>
                  </a:ext>
                </a:extLst>
              </a:tr>
              <a:tr h="189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Балансовая принадлежность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6" marR="8806" marT="8806" marB="88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8651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908226"/>
      </p:ext>
    </p:extLst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B264487D-E04E-BDD1-BF47-0C53BEB37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832295"/>
              </p:ext>
            </p:extLst>
          </p:nvPr>
        </p:nvGraphicFramePr>
        <p:xfrm>
          <a:off x="242777" y="196986"/>
          <a:ext cx="8686800" cy="5841492"/>
        </p:xfrm>
        <a:graphic>
          <a:graphicData uri="http://schemas.openxmlformats.org/drawingml/2006/table">
            <a:tbl>
              <a:tblPr firstRow="1" firstCol="1" bandRow="1"/>
              <a:tblGrid>
                <a:gridCol w="418141">
                  <a:extLst>
                    <a:ext uri="{9D8B030D-6E8A-4147-A177-3AD203B41FA5}">
                      <a16:colId xmlns:a16="http://schemas.microsoft.com/office/drawing/2014/main" xmlns="" val="4198613790"/>
                    </a:ext>
                  </a:extLst>
                </a:gridCol>
                <a:gridCol w="4687259">
                  <a:extLst>
                    <a:ext uri="{9D8B030D-6E8A-4147-A177-3AD203B41FA5}">
                      <a16:colId xmlns:a16="http://schemas.microsoft.com/office/drawing/2014/main" xmlns="" val="30621224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386043579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8074487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14249458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характеристики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Качественные характеристики</a:t>
                      </a:r>
                      <a:endParaRPr lang="x-none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93550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Наружные стены (общая площадь):</a:t>
                      </a:r>
                      <a:endParaRPr lang="x-none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500" kern="1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13557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x-none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Фасад:</a:t>
                      </a:r>
                      <a:endParaRPr lang="x-none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500" kern="1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80092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x-none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Фундамент (общая площадь):</a:t>
                      </a:r>
                      <a:endParaRPr lang="x-none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500" kern="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13824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Стены подвала (общая площадь):</a:t>
                      </a:r>
                      <a:endParaRPr lang="x-none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500" kern="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7775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Перекрытия:</a:t>
                      </a:r>
                      <a:endParaRPr lang="x-none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500" kern="1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7102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x-none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Лестницы:</a:t>
                      </a:r>
                      <a:endParaRPr lang="x-none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07814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Крыша (чердак)</a:t>
                      </a:r>
                      <a:endParaRPr lang="x-none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500" kern="1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6448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Кровля</a:t>
                      </a:r>
                      <a:endParaRPr lang="x-none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7707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Мусоропровод</a:t>
                      </a:r>
                      <a:endParaRPr lang="x-none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x-none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4310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Подъезды</a:t>
                      </a:r>
                      <a:endParaRPr lang="x-none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3711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Подъездные окна</a:t>
                      </a:r>
                      <a:endParaRPr lang="x-none" sz="1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x-none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3376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Лифты</a:t>
                      </a:r>
                      <a:endParaRPr lang="x-none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47268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Теплоснабжение</a:t>
                      </a:r>
                      <a:endParaRPr lang="x-none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п.м</a:t>
                      </a: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59710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Водопровод</a:t>
                      </a:r>
                      <a:endParaRPr lang="x-none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п.м</a:t>
                      </a: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56977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Водоотведение</a:t>
                      </a:r>
                      <a:endParaRPr lang="x-none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п.м</a:t>
                      </a: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7445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Газоснабжение</a:t>
                      </a:r>
                      <a:endParaRPr lang="x-none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п.м</a:t>
                      </a: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9339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Электроснабжение</a:t>
                      </a:r>
                      <a:endParaRPr lang="x-none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п.м</a:t>
                      </a: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5777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Другое имущество</a:t>
                      </a:r>
                      <a:endParaRPr lang="x-none" sz="1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5990918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98C398A-D0AF-E23E-5E9D-E9E26CA484BB}"/>
              </a:ext>
            </a:extLst>
          </p:cNvPr>
          <p:cNvSpPr txBox="1"/>
          <p:nvPr/>
        </p:nvSpPr>
        <p:spPr>
          <a:xfrm>
            <a:off x="228600" y="5771817"/>
            <a:ext cx="8229600" cy="109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2095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Председатель ОСИ/( ПТ/управляющий): _________________ _________</a:t>
            </a:r>
            <a:endParaRPr lang="x-non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95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 совета дома: ______________________ ____________</a:t>
            </a:r>
            <a:endParaRPr lang="x-non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95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 совета дома: ______________________ ____________</a:t>
            </a:r>
            <a:endParaRPr lang="x-non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95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 совета дома: ______________________ ____________</a:t>
            </a:r>
            <a:endParaRPr lang="x-non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95" algn="just"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(Ф.И.О.)                           (подпись)</a:t>
            </a:r>
            <a:endParaRPr lang="x-non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096132"/>
      </p:ext>
    </p:extLst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533400"/>
            <a:ext cx="8382000" cy="1692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600" dirty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Осмотр объекта позволит определить уровень износа МЖД, составить </a:t>
            </a:r>
            <a:r>
              <a:rPr lang="ru-RU" altLang="ru-RU" sz="2600" b="1" dirty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перечень необходимых мероприятий для </a:t>
            </a:r>
            <a:r>
              <a:rPr lang="ru-RU" altLang="ru-RU" sz="2600" dirty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восстановления и дальнейшего правильного </a:t>
            </a:r>
            <a:r>
              <a:rPr lang="ru-RU" altLang="ru-RU" sz="2600" b="1" dirty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содержания МЖД </a:t>
            </a:r>
            <a:endParaRPr lang="ru-RU" altLang="ru-RU" sz="2600" dirty="0">
              <a:solidFill>
                <a:prstClr val="black"/>
              </a:solidFill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921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2971800"/>
            <a:ext cx="46894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2743200"/>
            <a:ext cx="428942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36220"/>
      </p:ext>
    </p:extLst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13BF904-8621-3B58-D24D-0EF92ABA0B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19" t="23332" r="12532" b="10178"/>
          <a:stretch/>
        </p:blipFill>
        <p:spPr>
          <a:xfrm>
            <a:off x="634311" y="838200"/>
            <a:ext cx="7519089" cy="5999273"/>
          </a:xfrm>
          <a:prstGeom prst="rect">
            <a:avLst/>
          </a:prstGeom>
        </p:spPr>
      </p:pic>
      <p:sp>
        <p:nvSpPr>
          <p:cNvPr id="5" name="AutoShape 327">
            <a:extLst>
              <a:ext uri="{FF2B5EF4-FFF2-40B4-BE49-F238E27FC236}">
                <a16:creationId xmlns:a16="http://schemas.microsoft.com/office/drawing/2014/main" xmlns="" id="{373D913E-E902-CC92-0BFF-7220D62A7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0527"/>
            <a:ext cx="8839200" cy="665273"/>
          </a:xfrm>
          <a:prstGeom prst="roundRect">
            <a:avLst>
              <a:gd name="adj" fmla="val 4352"/>
            </a:avLst>
          </a:prstGeom>
          <a:solidFill>
            <a:schemeClr val="accent1">
              <a:lumMod val="9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400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 осмотра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9860"/>
      </p:ext>
    </p:extLst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A4496C-6840-5D66-F420-5E24D4C73012}"/>
              </a:ext>
            </a:extLst>
          </p:cNvPr>
          <p:cNvSpPr txBox="1"/>
          <p:nvPr/>
        </p:nvSpPr>
        <p:spPr>
          <a:xfrm>
            <a:off x="381000" y="1447800"/>
            <a:ext cx="8382000" cy="52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На основании результатов осмотра комиссия считает, что:</a:t>
            </a:r>
            <a:endParaRPr lang="x-none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 Здание находится в удовлетворительном состоянии и нуждается только в текущем ремонте.</a:t>
            </a:r>
            <a:endParaRPr lang="x-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 Здание требует капитального ремонта.</a:t>
            </a:r>
            <a:endParaRPr lang="x-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(Нужное подчеркнуть)</a:t>
            </a:r>
            <a:endParaRPr lang="x-none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Наличие актов за подписью представителей тепловых сетей и энергонадзора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(номера актов и дата подпись)</a:t>
            </a:r>
            <a:endParaRPr lang="x-none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Выводы и предложения__________________________________________________</a:t>
            </a:r>
            <a:endParaRPr lang="x-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</a:t>
            </a:r>
            <a:endParaRPr lang="x-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</a:t>
            </a:r>
            <a:endParaRPr lang="x-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Председатель комиссии _______________________ подпись, инициалы, фамилия</a:t>
            </a:r>
            <a:endParaRPr lang="x-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Члены комиссии: _____________________________подпись, инициалы, фамилия</a:t>
            </a:r>
            <a:endParaRPr lang="x-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 ______________________подпись, инициалы, фамилия </a:t>
            </a:r>
            <a:endParaRPr lang="x-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utoShape 327">
            <a:extLst>
              <a:ext uri="{FF2B5EF4-FFF2-40B4-BE49-F238E27FC236}">
                <a16:creationId xmlns:a16="http://schemas.microsoft.com/office/drawing/2014/main" xmlns="" id="{4DF59A62-50A3-F337-AD0A-521458A8E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0527"/>
            <a:ext cx="8839200" cy="665273"/>
          </a:xfrm>
          <a:prstGeom prst="roundRect">
            <a:avLst>
              <a:gd name="adj" fmla="val 4352"/>
            </a:avLst>
          </a:prstGeom>
          <a:solidFill>
            <a:schemeClr val="accent1">
              <a:lumMod val="9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400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 осмотра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650615"/>
      </p:ext>
    </p:extLst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942B8FE-DCF9-FFD1-4A1B-6C7C9B612E63}"/>
              </a:ext>
            </a:extLst>
          </p:cNvPr>
          <p:cNvSpPr txBox="1"/>
          <p:nvPr/>
        </p:nvSpPr>
        <p:spPr>
          <a:xfrm>
            <a:off x="272523" y="6275"/>
            <a:ext cx="85344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ДЕФЕКТНАЯ ВЕДОМОСТЬ</a:t>
            </a:r>
            <a:endParaRPr lang="x-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результатам осмотра объекта кондоминиума</a:t>
            </a:r>
            <a:endParaRPr lang="x-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г.__________________                                         "_____" ______________ 20____г.</a:t>
            </a:r>
            <a:endParaRPr lang="x-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 кондоминиума:_______________________</a:t>
            </a:r>
            <a:endParaRPr lang="x-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Комиссия в составе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________________________________________________</a:t>
            </a:r>
            <a:endParaRPr lang="x-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(должность, фамилия, инициалы)</a:t>
            </a:r>
            <a:endParaRPr lang="x-none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произвела общий осмотр здания (акт №____ от «____»_____________22__г.) По результатам осмотра составлена настоящая ведомость.</a:t>
            </a:r>
            <a:endParaRPr lang="x-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3A16072-7C24-B9DB-AD65-85E89D8D1A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19" t="40000" r="12532" b="39877"/>
          <a:stretch/>
        </p:blipFill>
        <p:spPr>
          <a:xfrm>
            <a:off x="28687" y="2389495"/>
            <a:ext cx="8609587" cy="20790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C9C2925-19AD-2994-8C68-FE564976A546}"/>
              </a:ext>
            </a:extLst>
          </p:cNvPr>
          <p:cNvSpPr txBox="1"/>
          <p:nvPr/>
        </p:nvSpPr>
        <p:spPr>
          <a:xfrm>
            <a:off x="272523" y="4468505"/>
            <a:ext cx="83058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Председатель /Управляющий ______________________ ____________</a:t>
            </a:r>
            <a:endParaRPr lang="x-non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 совета дома: ______________________ ____________</a:t>
            </a:r>
            <a:endParaRPr lang="x-non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 совета дома: ______________________ ____________</a:t>
            </a:r>
            <a:endParaRPr lang="x-non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 совета дома: ______________________ ____________</a:t>
            </a:r>
            <a:endParaRPr lang="x-non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endParaRPr lang="x-non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2DD3140-D649-78C3-41BA-F129F6D3D02B}"/>
              </a:ext>
            </a:extLst>
          </p:cNvPr>
          <p:cNvSpPr txBox="1"/>
          <p:nvPr/>
        </p:nvSpPr>
        <p:spPr>
          <a:xfrm>
            <a:off x="82023" y="5437165"/>
            <a:ext cx="8686800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just" hangingPunct="0">
              <a:spcAft>
                <a:spcPts val="600"/>
              </a:spcAft>
            </a:pPr>
            <a:r>
              <a:rPr lang="ru-RU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проведении осенне-зимнего </a:t>
            </a:r>
            <a:r>
              <a:rPr lang="ru-RU" sz="17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осмотра</a:t>
            </a:r>
            <a:r>
              <a:rPr lang="ru-RU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МЖД на основании утвержденного инвентарного перечня общего имущества председатель (управляющий) составляют </a:t>
            </a:r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акт осмотра </a:t>
            </a:r>
            <a:r>
              <a:rPr lang="ru-RU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описанием качественных и количественных характеристик всех элементов здания </a:t>
            </a:r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для</a:t>
            </a:r>
            <a:r>
              <a:rPr lang="ru-RU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дальнейшего </a:t>
            </a:r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дефектного акта, планирования текущего ремонта и надлежащего содержания общего имущества.</a:t>
            </a:r>
            <a:endParaRPr lang="x-none" sz="17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612610"/>
      </p:ext>
    </p:extLst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2C0A561-7ECF-7651-594D-A63ACF20C5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0" t="30172" r="18334" b="4147"/>
          <a:stretch/>
        </p:blipFill>
        <p:spPr>
          <a:xfrm>
            <a:off x="228601" y="585917"/>
            <a:ext cx="8757248" cy="627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27184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огда в сутках достаточно часов, или Почему стоит научиться ...">
            <a:extLst>
              <a:ext uri="{FF2B5EF4-FFF2-40B4-BE49-F238E27FC236}">
                <a16:creationId xmlns:a16="http://schemas.microsoft.com/office/drawing/2014/main" xmlns="" id="{946B7FFF-6868-DD31-EB01-19DDA96C16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r="4882" b="5000"/>
          <a:stretch/>
        </p:blipFill>
        <p:spPr bwMode="auto">
          <a:xfrm>
            <a:off x="457200" y="0"/>
            <a:ext cx="7772399" cy="686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899358"/>
      </p:ext>
    </p:extLst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34826A5-3DF0-1987-8D01-FF48135313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67" t="32650" r="19167" b="9105"/>
          <a:stretch/>
        </p:blipFill>
        <p:spPr>
          <a:xfrm>
            <a:off x="76200" y="838200"/>
            <a:ext cx="8837177" cy="561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20100"/>
      </p:ext>
    </p:extLst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D08488B-1ABF-6FA9-BD11-07B45B4E46B3}"/>
              </a:ext>
            </a:extLst>
          </p:cNvPr>
          <p:cNvSpPr txBox="1"/>
          <p:nvPr/>
        </p:nvSpPr>
        <p:spPr>
          <a:xfrm>
            <a:off x="304800" y="863163"/>
            <a:ext cx="868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Минимальный перечень услуг и работ по управлению объектом кондоминиума и содержания общего имущества </a:t>
            </a:r>
            <a:endParaRPr lang="x-non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FF4F254-6C9E-5EB2-3EA5-6C4E205D604B}"/>
              </a:ext>
            </a:extLst>
          </p:cNvPr>
          <p:cNvSpPr txBox="1"/>
          <p:nvPr/>
        </p:nvSpPr>
        <p:spPr>
          <a:xfrm>
            <a:off x="381000" y="1524000"/>
            <a:ext cx="838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just" hangingPunct="0">
              <a:spcAft>
                <a:spcPts val="6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Подход</a:t>
            </a:r>
            <a:r>
              <a:rPr lang="x-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 составлению сметы состоит в том, что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именно </a:t>
            </a:r>
            <a:r>
              <a:rPr lang="x-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текущее состояние дома и цели собственников определяют, сколько нужно вкладывать средств в данный многоквартирный жилой дом.</a:t>
            </a:r>
            <a:endParaRPr lang="x-non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D13CC3A7-5D01-EA1D-49EE-12EAAC2BD4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087565"/>
              </p:ext>
            </p:extLst>
          </p:nvPr>
        </p:nvGraphicFramePr>
        <p:xfrm>
          <a:off x="381000" y="2476341"/>
          <a:ext cx="8305799" cy="4114800"/>
        </p:xfrm>
        <a:graphic>
          <a:graphicData uri="http://schemas.openxmlformats.org/drawingml/2006/table">
            <a:tbl>
              <a:tblPr firstRow="1" firstCol="1" bandRow="1"/>
              <a:tblGrid>
                <a:gridCol w="716931">
                  <a:extLst>
                    <a:ext uri="{9D8B030D-6E8A-4147-A177-3AD203B41FA5}">
                      <a16:colId xmlns:a16="http://schemas.microsoft.com/office/drawing/2014/main" xmlns="" val="1330177800"/>
                    </a:ext>
                  </a:extLst>
                </a:gridCol>
                <a:gridCol w="6000217">
                  <a:extLst>
                    <a:ext uri="{9D8B030D-6E8A-4147-A177-3AD203B41FA5}">
                      <a16:colId xmlns:a16="http://schemas.microsoft.com/office/drawing/2014/main" xmlns="" val="2779179331"/>
                    </a:ext>
                  </a:extLst>
                </a:gridCol>
                <a:gridCol w="1588651">
                  <a:extLst>
                    <a:ext uri="{9D8B030D-6E8A-4147-A177-3AD203B41FA5}">
                      <a16:colId xmlns:a16="http://schemas.microsoft.com/office/drawing/2014/main" xmlns="" val="22653678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расхода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Сумма расходов в год, тенге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505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управление объектом кондоминиума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29659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nsolas" panose="020B0609020204030204" pitchFamily="49" charset="0"/>
                          <a:cs typeface="Times New Roman" panose="02020603050405020304" pitchFamily="18" charset="0"/>
                        </a:rPr>
                        <a:t>составление и заключение договоров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75135582"/>
                  </a:ext>
                </a:extLst>
              </a:tr>
              <a:tr h="175419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nsolas" panose="020B0609020204030204" pitchFamily="49" charset="0"/>
                          <a:cs typeface="Times New Roman" panose="02020603050405020304" pitchFamily="18" charset="0"/>
                        </a:rPr>
                        <a:t>оплата труда за ведение бухгалтерского учета, статистической и налоговой отчетности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4428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nsolas" panose="020B0609020204030204" pitchFamily="49" charset="0"/>
                          <a:cs typeface="Times New Roman" panose="02020603050405020304" pitchFamily="18" charset="0"/>
                        </a:rPr>
                        <a:t>оплата труда председателю за управление объектом кондоминиума;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61643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nsolas" panose="020B0609020204030204" pitchFamily="49" charset="0"/>
                          <a:cs typeface="Times New Roman" panose="02020603050405020304" pitchFamily="18" charset="0"/>
                        </a:rPr>
                        <a:t>обязательные платежи в бюджет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505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nsolas" panose="020B0609020204030204" pitchFamily="49" charset="0"/>
                          <a:cs typeface="Times New Roman" panose="02020603050405020304" pitchFamily="18" charset="0"/>
                        </a:rPr>
                        <a:t>банковские услуги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5831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nsolas" panose="020B0609020204030204" pitchFamily="49" charset="0"/>
                          <a:cs typeface="Times New Roman" panose="02020603050405020304" pitchFamily="18" charset="0"/>
                        </a:rPr>
                        <a:t>оплата за расчетно-кассовое обслуживание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84680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nsolas" panose="020B0609020204030204" pitchFamily="49" charset="0"/>
                          <a:cs typeface="Times New Roman" panose="02020603050405020304" pitchFamily="18" charset="0"/>
                        </a:rPr>
                        <a:t>расходы на содержание офиса (аренда, связь, канцелярские товары, оргтехника и ее содержание)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34321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nsolas" panose="020B0609020204030204" pitchFamily="49" charset="0"/>
                          <a:cs typeface="Times New Roman" panose="02020603050405020304" pitchFamily="18" charset="0"/>
                        </a:rPr>
                        <a:t>ИТОГО Р упр.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342299"/>
                  </a:ext>
                </a:extLst>
              </a:tr>
            </a:tbl>
          </a:graphicData>
        </a:graphic>
      </p:graphicFrame>
      <p:sp>
        <p:nvSpPr>
          <p:cNvPr id="2" name="AutoShape 327">
            <a:extLst>
              <a:ext uri="{FF2B5EF4-FFF2-40B4-BE49-F238E27FC236}">
                <a16:creationId xmlns:a16="http://schemas.microsoft.com/office/drawing/2014/main" xmlns="" id="{31A5C877-09B0-659F-AD7B-F437E9EB4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0527"/>
            <a:ext cx="8839200" cy="665273"/>
          </a:xfrm>
          <a:prstGeom prst="roundRect">
            <a:avLst>
              <a:gd name="adj" fmla="val 4352"/>
            </a:avLst>
          </a:prstGeom>
          <a:solidFill>
            <a:schemeClr val="accent1">
              <a:lumMod val="9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400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сметы на управление и содержание ОК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397089"/>
      </p:ext>
    </p:extLst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C192D756-B006-FD4E-F689-A59A960E71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623507"/>
              </p:ext>
            </p:extLst>
          </p:nvPr>
        </p:nvGraphicFramePr>
        <p:xfrm>
          <a:off x="266700" y="267545"/>
          <a:ext cx="8610600" cy="6322910"/>
        </p:xfrm>
        <a:graphic>
          <a:graphicData uri="http://schemas.openxmlformats.org/drawingml/2006/table">
            <a:tbl>
              <a:tblPr firstRow="1" firstCol="1" bandRow="1"/>
              <a:tblGrid>
                <a:gridCol w="377658">
                  <a:extLst>
                    <a:ext uri="{9D8B030D-6E8A-4147-A177-3AD203B41FA5}">
                      <a16:colId xmlns:a16="http://schemas.microsoft.com/office/drawing/2014/main" xmlns="" val="427032675"/>
                    </a:ext>
                  </a:extLst>
                </a:gridCol>
                <a:gridCol w="7099969">
                  <a:extLst>
                    <a:ext uri="{9D8B030D-6E8A-4147-A177-3AD203B41FA5}">
                      <a16:colId xmlns:a16="http://schemas.microsoft.com/office/drawing/2014/main" xmlns="" val="2583434899"/>
                    </a:ext>
                  </a:extLst>
                </a:gridCol>
                <a:gridCol w="1132973">
                  <a:extLst>
                    <a:ext uri="{9D8B030D-6E8A-4147-A177-3AD203B41FA5}">
                      <a16:colId xmlns:a16="http://schemas.microsoft.com/office/drawing/2014/main" xmlns="" val="2798648866"/>
                    </a:ext>
                  </a:extLst>
                </a:gridCol>
              </a:tblGrid>
              <a:tr h="28787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x-non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расхода</a:t>
                      </a:r>
                      <a:endParaRPr lang="x-non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Сумма расходов в год, тенге</a:t>
                      </a:r>
                      <a:endParaRPr lang="x-non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45264783"/>
                  </a:ext>
                </a:extLst>
              </a:tr>
              <a:tr h="156917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nsolas" panose="020B0609020204030204" pitchFamily="49" charset="0"/>
                          <a:cs typeface="Times New Roman" panose="02020603050405020304" pitchFamily="18" charset="0"/>
                        </a:rPr>
                        <a:t>На содержание общего имущества</a:t>
                      </a:r>
                      <a:endParaRPr lang="x-non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4168973"/>
                  </a:ext>
                </a:extLst>
              </a:tr>
              <a:tr h="28787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spc="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дератизация, дезинсекция, дезинфекция мест общего пользования объекта кондоминиума</a:t>
                      </a:r>
                      <a:endParaRPr lang="x-non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745596"/>
                  </a:ext>
                </a:extLst>
              </a:tr>
              <a:tr h="53509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обслуживание, локализация аварий общедомовых инженерных систем (отопления, горячего и холодного водоснабжения, водоотведения, электроснабжения, газоснабжения, вентиляции) и оборудования объекта кондоминиума</a:t>
                      </a:r>
                      <a:endParaRPr lang="x-non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9283284"/>
                  </a:ext>
                </a:extLst>
              </a:tr>
              <a:tr h="191914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x-non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общедомовых инженерных систем и оборудований к осенне-зимнему периоду</a:t>
                      </a:r>
                      <a:endParaRPr lang="x-non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3598154"/>
                  </a:ext>
                </a:extLst>
              </a:tr>
              <a:tr h="191914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x-non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spc="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санитарного состояния мест общего пользования объекта кондоминиума</a:t>
                      </a:r>
                      <a:endParaRPr lang="x-non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5818274"/>
                  </a:ext>
                </a:extLst>
              </a:tr>
              <a:tr h="575741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x-non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spc="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санитарного состояния придомовой территории объекта кондоминиума (озеленение (посадка, уход, обрезка зеленых насаждений и газонов), санитарная очистка мусоропровода, уборка листьев, снега, в том числе с крыши)</a:t>
                      </a:r>
                      <a:endParaRPr lang="x-non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0122793"/>
                  </a:ext>
                </a:extLst>
              </a:tr>
              <a:tr h="191914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x-non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spc="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приобретение, установка, сервисное обслуживание и поверка общедомовых приборов учета</a:t>
                      </a:r>
                      <a:endParaRPr lang="x-non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940777"/>
                  </a:ext>
                </a:extLst>
              </a:tr>
              <a:tr h="383827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x-non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безопасной эксплуатации опасных технических устройств, текущему ремонту и локализации аварийных случаев</a:t>
                      </a:r>
                      <a:endParaRPr lang="x-non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8705896"/>
                  </a:ext>
                </a:extLst>
              </a:tr>
              <a:tr h="386068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x-non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противопожарные мероприятия, включая содержание противопожарного оборудования, приобретение и зарядку огнетушителей, другое</a:t>
                      </a:r>
                      <a:endParaRPr lang="x-non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299636"/>
                  </a:ext>
                </a:extLst>
              </a:tr>
              <a:tr h="191914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x-non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ремонт (на основании дефектного акта)</a:t>
                      </a:r>
                      <a:endParaRPr lang="x-non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64497092"/>
                  </a:ext>
                </a:extLst>
              </a:tr>
              <a:tr h="28787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x-non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оплату коммунальных услуг на содержание общего имущества</a:t>
                      </a:r>
                      <a:endParaRPr lang="x-non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66413687"/>
                  </a:ext>
                </a:extLst>
              </a:tr>
              <a:tr h="95957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x-non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домофонного оборудования</a:t>
                      </a:r>
                      <a:endParaRPr lang="x-non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9773841"/>
                  </a:ext>
                </a:extLst>
              </a:tr>
              <a:tr h="95957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x-non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обслуживание домофонного оборудования</a:t>
                      </a:r>
                      <a:endParaRPr lang="x-non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2709694"/>
                  </a:ext>
                </a:extLst>
              </a:tr>
              <a:tr h="191914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x-non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spc="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хозяйственные расходы (приобретение инвентаря, оборудования и другое)</a:t>
                      </a:r>
                      <a:r>
                        <a:rPr lang="kk-KZ" sz="1500" spc="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x-non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5235391"/>
                  </a:ext>
                </a:extLst>
              </a:tr>
              <a:tr h="11195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nsolas" panose="020B0609020204030204" pitchFamily="49" charset="0"/>
                          <a:cs typeface="Times New Roman" panose="02020603050405020304" pitchFamily="18" charset="0"/>
                        </a:rPr>
                        <a:t>ИТОГО Р сод.</a:t>
                      </a:r>
                      <a:endParaRPr lang="x-none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84" marR="35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2345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804455"/>
      </p:ext>
    </p:extLst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27">
            <a:extLst>
              <a:ext uri="{FF2B5EF4-FFF2-40B4-BE49-F238E27FC236}">
                <a16:creationId xmlns:a16="http://schemas.microsoft.com/office/drawing/2014/main" xmlns="" id="{53313C1B-144D-3797-8C62-C0EEA6B4B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0527"/>
            <a:ext cx="8839200" cy="665273"/>
          </a:xfrm>
          <a:prstGeom prst="roundRect">
            <a:avLst>
              <a:gd name="adj" fmla="val 4352"/>
            </a:avLst>
          </a:prstGeom>
          <a:solidFill>
            <a:schemeClr val="accent1">
              <a:lumMod val="9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400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понимания и доверия собственников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9926CF-E2E7-98E9-93BC-7A6E19E5CB0A}"/>
              </a:ext>
            </a:extLst>
          </p:cNvPr>
          <p:cNvSpPr txBox="1"/>
          <p:nvPr/>
        </p:nvSpPr>
        <p:spPr>
          <a:xfrm>
            <a:off x="228600" y="1219200"/>
            <a:ext cx="84582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hangingPunct="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Собственники имеют право на информацию о решениях, затрагивающих их интересы, даже если они не могут присутствовать на заседаниях совета дома или общем собрании ОСИ</a:t>
            </a:r>
          </a:p>
          <a:p>
            <a:pPr marL="285750" indent="-285750" algn="just" hangingPunct="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Собственники будут поддерживать решения, только если получают о них своевременную информацию и понимают, чем были вызваны такие решения.</a:t>
            </a:r>
          </a:p>
          <a:p>
            <a:pPr marL="285750" indent="-285750" algn="just" hangingPunct="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Хорошие контакты с советом дома и управляющим создают у собственников чувство единого сообщества, поскольку им предоставлена возможность участвовать в принятии решений и получать о них соответствующую информацию.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Разработать внутренние правила сбора платежей и предоставить возможность собственникам высказать свои замечания до того, как они будут утверждены.</a:t>
            </a:r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Заблаговременно ознакомить собственников с проектом сметы и по возможности учесть их пожелания.</a:t>
            </a:r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Извещать собственников о значительных или непредвиденных расходах. Необходимо ежемесячно вывешивать отчет о деятельности на досках объявлений.</a:t>
            </a:r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70510" algn="just" hangingPunct="0">
              <a:spcAft>
                <a:spcPts val="600"/>
              </a:spcAft>
            </a:pPr>
            <a:endParaRPr lang="x-non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515156"/>
      </p:ext>
    </p:extLst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473CDF-72BF-EA87-C22E-43E216A18B6F}"/>
              </a:ext>
            </a:extLst>
          </p:cNvPr>
          <p:cNvSpPr txBox="1"/>
          <p:nvPr/>
        </p:nvSpPr>
        <p:spPr>
          <a:xfrm>
            <a:off x="228600" y="1447800"/>
            <a:ext cx="8382000" cy="5032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hangingPunct="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Предоставить новым владельцам квартир информационные материалы относительно их прав, обязанностей, утвержденных размеров взносов и процедур сбора в данном ОСИ</a:t>
            </a:r>
            <a:endParaRPr lang="x-non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 hangingPunct="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мере необходимости председатель/управляющий должен непосредственно связываться по телефону или лично с собственниками, задержавшими очередные платежи, для обсуждения вопросов оплаты. Часто такой личный контакт очень эффективен.</a:t>
            </a:r>
            <a:endParaRPr lang="x-non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 hangingPunct="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Вся переписка, относящаяся к сбору взносов, должна быть выдержана в деловом, профессиональном стиле, содержать всю информацию, которая потребуется собственнику, чтобы понять почему, сколько и когда платеж должен быть осуществлен и какие могут быть последствия неплатежа.</a:t>
            </a:r>
            <a:endParaRPr lang="x-non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 hangingPunct="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Своевременное, открытое, полное и позитивное общение между советом дома, управляющим и собственниками жилья должно быть направлено на предоставление информации о назначении взноса, принятых правилах сбора задолженности. Чем больше собственников знают, какое влияние оказывают их платежи на уровень содержания дома, тем более охотно они будут соблюдать платежную дисциплину.</a:t>
            </a:r>
            <a:endParaRPr lang="x-non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AutoShape 327">
            <a:extLst>
              <a:ext uri="{FF2B5EF4-FFF2-40B4-BE49-F238E27FC236}">
                <a16:creationId xmlns:a16="http://schemas.microsoft.com/office/drawing/2014/main" xmlns="" id="{FC89C4F2-BEC2-6545-650A-F48363806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0527"/>
            <a:ext cx="8839200" cy="665273"/>
          </a:xfrm>
          <a:prstGeom prst="roundRect">
            <a:avLst>
              <a:gd name="adj" fmla="val 4352"/>
            </a:avLst>
          </a:prstGeom>
          <a:solidFill>
            <a:schemeClr val="accent1">
              <a:lumMod val="9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400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понимания и доверия собственников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81761"/>
      </p:ext>
    </p:extLst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лостный неплательщик» | Сельская новь — Волгоградская область. Дубовский  район">
            <a:extLst>
              <a:ext uri="{FF2B5EF4-FFF2-40B4-BE49-F238E27FC236}">
                <a16:creationId xmlns:a16="http://schemas.microsoft.com/office/drawing/2014/main" xmlns="" id="{AB020FE9-243D-8027-3310-B8655B00F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470150" cy="24701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D0EBB6D-FD78-EE6A-AACD-B3E750E4EDA9}"/>
              </a:ext>
            </a:extLst>
          </p:cNvPr>
          <p:cNvSpPr txBox="1"/>
          <p:nvPr/>
        </p:nvSpPr>
        <p:spPr>
          <a:xfrm>
            <a:off x="228600" y="3108524"/>
            <a:ext cx="8610600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Обнаружить должников, которые не желают оплачивать взносы. Выяснить причину, провести разъяснительную работу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уведомление задолжнику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Разъяснение о возможности воспользоваться жилищной помощью или адресной социальной помощью, предоставляемой местным акиматом.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Предложить заключить соглашение о погашении задолженности </a:t>
            </a:r>
            <a:endParaRPr lang="x-none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Задействовать комиссию по работе с должниками (при наличии)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Оформить нотариальную надпись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Передать исполнительный лист судебному исполнителю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 в суд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A25113-EEF8-BFAC-5172-22127DE2E5AC}"/>
              </a:ext>
            </a:extLst>
          </p:cNvPr>
          <p:cNvSpPr txBox="1"/>
          <p:nvPr/>
        </p:nvSpPr>
        <p:spPr>
          <a:xfrm>
            <a:off x="2698750" y="152400"/>
            <a:ext cx="621665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ctr" hangingPunct="0">
              <a:spcAft>
                <a:spcPts val="6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Предупреждение задолжнику</a:t>
            </a:r>
            <a:endParaRPr lang="x-non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 hangingPunct="0">
              <a:spcAft>
                <a:spcPts val="6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Вторично напоминаем Вам, что Ваша задолженность по оплате взносов на управление и содержание общего имущества ________ последних месяцев достигла _________ тенге. </a:t>
            </a:r>
            <a:endParaRPr lang="x-non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 hangingPunct="0">
              <a:spcAft>
                <a:spcPts val="6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несвоевременной оплате взносов собственником помещения за каждый просроченный день, начиная с первого дня последующего месяца, на сумму долга начисляется пеня в размере, определенном законодательством РК</a:t>
            </a:r>
            <a:endParaRPr lang="x-non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650047"/>
      </p:ext>
    </p:extLst>
  </p:cSld>
  <p:clrMapOvr>
    <a:masterClrMapping/>
  </p:clrMapOvr>
  <p:transition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EF5871-3EE6-03F6-42DE-ABA92748AA09}"/>
              </a:ext>
            </a:extLst>
          </p:cNvPr>
          <p:cNvSpPr txBox="1"/>
          <p:nvPr/>
        </p:nvSpPr>
        <p:spPr>
          <a:xfrm>
            <a:off x="304800" y="1422927"/>
            <a:ext cx="8534400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just" hangingPunct="0">
              <a:spcAft>
                <a:spcPts val="600"/>
              </a:spcAft>
            </a:pP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Компетенция общего собрания</a:t>
            </a:r>
          </a:p>
          <a:p>
            <a:pPr indent="270510" algn="just" hangingPunct="0">
              <a:spcAft>
                <a:spcPts val="6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14) принятие решения о передаче собственнику квартиры, нежилого помещения или третьим лицам части общего имущества объекта кондоминиума в имущественный наем (аренду) либо делегирования такого полномочия совету дома;</a:t>
            </a:r>
          </a:p>
          <a:p>
            <a:pPr indent="270510" algn="just">
              <a:spcAft>
                <a:spcPts val="600"/>
              </a:spcAft>
            </a:pP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Председатель ОСИ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заключает договора о передаче в аренду общего имущества многоквартирного жилого дома, обеспечивает их исполнение и направление доходов от аренды на нужды многоквартирного жилого дома;</a:t>
            </a:r>
          </a:p>
          <a:p>
            <a:pPr indent="270510" algn="just">
              <a:spcAft>
                <a:spcPts val="6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spcAft>
                <a:spcPts val="6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spcAft>
                <a:spcPts val="6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Председатель получает письмо потенциального арендатора с проектом договора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Совет дома рассматривает письмо и выносит его на собрание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Собрание принимает решение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Председатель контролирует целевое использование общего имущества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 hangingPunct="0">
              <a:spcAft>
                <a:spcPts val="600"/>
              </a:spcAft>
            </a:pPr>
            <a:endParaRPr lang="x-non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AutoShape 327">
            <a:extLst>
              <a:ext uri="{FF2B5EF4-FFF2-40B4-BE49-F238E27FC236}">
                <a16:creationId xmlns:a16="http://schemas.microsoft.com/office/drawing/2014/main" xmlns="" id="{3386DE03-11B0-0C8E-8682-98736C568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0527"/>
            <a:ext cx="8839200" cy="665273"/>
          </a:xfrm>
          <a:prstGeom prst="roundRect">
            <a:avLst>
              <a:gd name="adj" fmla="val 4352"/>
            </a:avLst>
          </a:prstGeom>
          <a:solidFill>
            <a:schemeClr val="accent1">
              <a:lumMod val="9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400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части общего имущества в аренду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AutoShape 327">
            <a:extLst>
              <a:ext uri="{FF2B5EF4-FFF2-40B4-BE49-F238E27FC236}">
                <a16:creationId xmlns:a16="http://schemas.microsoft.com/office/drawing/2014/main" xmlns="" id="{168688E2-EF45-BF85-8CF0-F9D3B6171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06" y="814259"/>
            <a:ext cx="2135393" cy="453315"/>
          </a:xfrm>
          <a:prstGeom prst="roundRect">
            <a:avLst>
              <a:gd name="adj" fmla="val 4352"/>
            </a:avLst>
          </a:prstGeom>
          <a:solidFill>
            <a:schemeClr val="accent1">
              <a:lumMod val="9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400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Полномочия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8" name="AutoShape 327">
            <a:extLst>
              <a:ext uri="{FF2B5EF4-FFF2-40B4-BE49-F238E27FC236}">
                <a16:creationId xmlns:a16="http://schemas.microsoft.com/office/drawing/2014/main" xmlns="" id="{F3824151-ED30-6CA2-CB58-558C43DFC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06" y="3885139"/>
            <a:ext cx="2135393" cy="453315"/>
          </a:xfrm>
          <a:prstGeom prst="roundRect">
            <a:avLst>
              <a:gd name="adj" fmla="val 4352"/>
            </a:avLst>
          </a:prstGeom>
          <a:solidFill>
            <a:schemeClr val="accent1">
              <a:lumMod val="9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400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Процедура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080040"/>
      </p:ext>
    </p:extLst>
  </p:cSld>
  <p:clrMapOvr>
    <a:masterClrMapping/>
  </p:clrMapOvr>
  <p:transition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27">
            <a:extLst>
              <a:ext uri="{FF2B5EF4-FFF2-40B4-BE49-F238E27FC236}">
                <a16:creationId xmlns:a16="http://schemas.microsoft.com/office/drawing/2014/main" xmlns="" id="{6C866EEC-353D-7181-3933-07EB744C8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0527"/>
            <a:ext cx="8839200" cy="665273"/>
          </a:xfrm>
          <a:prstGeom prst="roundRect">
            <a:avLst>
              <a:gd name="adj" fmla="val 4352"/>
            </a:avLst>
          </a:prstGeom>
          <a:solidFill>
            <a:schemeClr val="accent1">
              <a:lumMod val="9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400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договора аренды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0CA36D-6D6A-4E6A-555E-24DD836C51C4}"/>
              </a:ext>
            </a:extLst>
          </p:cNvPr>
          <p:cNvSpPr txBox="1"/>
          <p:nvPr/>
        </p:nvSpPr>
        <p:spPr>
          <a:xfrm>
            <a:off x="266700" y="990600"/>
            <a:ext cx="86106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kern="0" dirty="0">
                <a:solidFill>
                  <a:srgbClr val="070B0E"/>
                </a:solidFill>
                <a:latin typeface="Times New Roman" panose="02020603050405020304" pitchFamily="18" charset="0"/>
              </a:rPr>
              <a:t>Договор аренды № дата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kern="0" dirty="0">
                <a:solidFill>
                  <a:srgbClr val="070B0E"/>
                </a:solidFill>
                <a:latin typeface="Times New Roman" panose="02020603050405020304" pitchFamily="18" charset="0"/>
              </a:rPr>
              <a:t>Полное наименование сторон договора (Оси – Пользователь)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kern="0" dirty="0">
                <a:solidFill>
                  <a:srgbClr val="070B0E"/>
                </a:solidFill>
                <a:latin typeface="Times New Roman" panose="02020603050405020304" pitchFamily="18" charset="0"/>
              </a:rPr>
              <a:t>Предмет договора </a:t>
            </a:r>
          </a:p>
          <a:p>
            <a:pPr marL="355600"/>
            <a:r>
              <a:rPr lang="ru-RU" kern="0" dirty="0">
                <a:solidFill>
                  <a:srgbClr val="070B0E"/>
                </a:solidFill>
                <a:latin typeface="Times New Roman" panose="02020603050405020304" pitchFamily="18" charset="0"/>
              </a:rPr>
              <a:t>ОСИ/ПТ в лице _____ действующего на основании решения общего собрания № дата предоставляет во временное пользование часть общего имущества _______________ общей площадью ________кв. м в МЖД по адресу ___ (далее Объект), а  </a:t>
            </a:r>
            <a:r>
              <a:rPr lang="x-none" sz="1800" kern="0" dirty="0">
                <a:solidFill>
                  <a:srgbClr val="070B0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Пользователь, в свою очередь, обязуется использовать предоставленное в пользование общее имущество в порядке и в целях, предусмотренных настоящим договором, а также своевременно вносить плату за его использование.</a:t>
            </a:r>
            <a:endParaRPr lang="x-non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x-none" sz="1800" kern="0" dirty="0">
                <a:solidFill>
                  <a:srgbClr val="070B0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Объект предоставляется Пользователю для использования в следующих целях:______________________.</a:t>
            </a:r>
            <a:endParaRPr lang="ru-RU" sz="1800" kern="0" dirty="0">
              <a:solidFill>
                <a:srgbClr val="070B0E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kern="0" dirty="0">
                <a:solidFill>
                  <a:srgbClr val="070B0E"/>
                </a:solidFill>
                <a:latin typeface="Times New Roman" panose="02020603050405020304" pitchFamily="18" charset="0"/>
              </a:rPr>
              <a:t>Права и обязанности сторон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kern="0" dirty="0">
                <a:solidFill>
                  <a:srgbClr val="070B0E"/>
                </a:solidFill>
                <a:latin typeface="Times New Roman" panose="02020603050405020304" pitchFamily="18" charset="0"/>
              </a:rPr>
              <a:t>Стоимость услуг и порядок расчетов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kern="0" dirty="0">
                <a:solidFill>
                  <a:srgbClr val="070B0E"/>
                </a:solidFill>
                <a:latin typeface="Times New Roman" panose="02020603050405020304" pitchFamily="18" charset="0"/>
              </a:rPr>
              <a:t>Срок действия договора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kern="0" dirty="0">
                <a:solidFill>
                  <a:srgbClr val="070B0E"/>
                </a:solidFill>
                <a:latin typeface="Times New Roman" panose="02020603050405020304" pitchFamily="18" charset="0"/>
              </a:rPr>
              <a:t>Ответственность сторон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kern="0" dirty="0">
                <a:solidFill>
                  <a:srgbClr val="070B0E"/>
                </a:solidFill>
                <a:latin typeface="Times New Roman" panose="02020603050405020304" pitchFamily="18" charset="0"/>
              </a:rPr>
              <a:t>Прочие условия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kern="0" dirty="0">
                <a:solidFill>
                  <a:srgbClr val="070B0E"/>
                </a:solidFill>
                <a:latin typeface="Times New Roman" panose="02020603050405020304" pitchFamily="18" charset="0"/>
              </a:rPr>
              <a:t>Адреса и реквизиты сторон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kern="0" dirty="0">
                <a:solidFill>
                  <a:srgbClr val="070B0E"/>
                </a:solidFill>
                <a:latin typeface="Times New Roman" panose="02020603050405020304" pitchFamily="18" charset="0"/>
              </a:rPr>
              <a:t>Подписи сторон</a:t>
            </a:r>
            <a:endParaRPr lang="x-none" kern="0" dirty="0">
              <a:solidFill>
                <a:srgbClr val="070B0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124169"/>
      </p:ext>
    </p:extLst>
  </p:cSld>
  <p:clrMapOvr>
    <a:masterClrMapping/>
  </p:clrMapOvr>
  <p:transition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057400" y="3314700"/>
            <a:ext cx="3943350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en-US" altLang="ru-RU" sz="135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638550" y="2532063"/>
            <a:ext cx="4440238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000" b="1">
                <a:solidFill>
                  <a:srgbClr val="FF3300"/>
                </a:solidFill>
                <a:latin typeface="Calibri" panose="020F0502020204030204" pitchFamily="34" charset="0"/>
              </a:rPr>
              <a:t>Благодарю за внимание!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5859463" y="4227513"/>
            <a:ext cx="31845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000000"/>
                </a:solidFill>
              </a:rPr>
              <a:t>Казахстан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000000"/>
                </a:solidFill>
              </a:rPr>
              <a:t>150007, Петропавловск, СКО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000000"/>
                </a:solidFill>
              </a:rPr>
              <a:t>Ул. Жамбыла 152 офис 64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000000"/>
                </a:solidFill>
              </a:rPr>
              <a:t>+7 7152 37 68 30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500">
                <a:solidFill>
                  <a:srgbClr val="000000"/>
                </a:solidFill>
                <a:hlinkClick r:id="rId2"/>
              </a:rPr>
              <a:t>irms@mail</a:t>
            </a:r>
            <a:r>
              <a:rPr lang="ru-RU" altLang="ru-RU" sz="1500">
                <a:solidFill>
                  <a:srgbClr val="000000"/>
                </a:solidFill>
                <a:hlinkClick r:id="rId2"/>
              </a:rPr>
              <a:t>.</a:t>
            </a:r>
            <a:r>
              <a:rPr lang="en-US" altLang="ru-RU" sz="1500">
                <a:solidFill>
                  <a:srgbClr val="000000"/>
                </a:solidFill>
                <a:hlinkClick r:id="rId2"/>
              </a:rPr>
              <a:t>ru</a:t>
            </a:r>
            <a:endParaRPr lang="ru-RU" altLang="ru-RU" sz="150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863" y="4043363"/>
            <a:ext cx="4572000" cy="232371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900" b="1" dirty="0">
                <a:solidFill>
                  <a:srgbClr val="000000"/>
                </a:solidFill>
                <a:latin typeface="Calibri" panose="020F0502020204030204" pitchFamily="34" charset="0"/>
              </a:rPr>
              <a:t>Худяков Сергей</a:t>
            </a:r>
          </a:p>
          <a:p>
            <a:pPr eaLnBrk="1" hangingPunct="1"/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Директор частного учреждения</a:t>
            </a:r>
          </a:p>
          <a:p>
            <a:pPr eaLnBrk="1" hangingPunct="1"/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«Институт развития местного самоуправления»</a:t>
            </a:r>
          </a:p>
          <a:p>
            <a:pPr eaLnBrk="1" hangingPunct="1"/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Магистр экономики и бизнеса по специальности «Государственное и местное управление» </a:t>
            </a:r>
          </a:p>
        </p:txBody>
      </p:sp>
      <p:pic>
        <p:nvPicPr>
          <p:cNvPr id="6349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87338"/>
            <a:ext cx="2470150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67D8316-207A-0574-F27F-A3C261CE26D8}"/>
              </a:ext>
            </a:extLst>
          </p:cNvPr>
          <p:cNvSpPr txBox="1"/>
          <p:nvPr/>
        </p:nvSpPr>
        <p:spPr>
          <a:xfrm>
            <a:off x="339762" y="1676400"/>
            <a:ext cx="8464475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 умеют и не знают, как это делать.</a:t>
            </a:r>
          </a:p>
          <a:p>
            <a:pPr marL="285750" indent="-285750" algn="l" fontAlgn="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 понимают, как это использовать.</a:t>
            </a:r>
          </a:p>
          <a:p>
            <a:pPr marL="285750" indent="-285750" algn="l" fontAlgn="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 хотят себя напрягать, ограничивать.</a:t>
            </a:r>
          </a:p>
          <a:p>
            <a:pPr marL="285750" indent="-285750" algn="l" fontAlgn="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Заменяют результат процессом: «Я буду что-то делать, и что-то получится». </a:t>
            </a:r>
          </a:p>
          <a:p>
            <a:pPr marL="285750" indent="-285750" algn="l" fontAlgn="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Есть мнение, что только 10% людей пишут планы, но 90% из них — самые успешные и богатые. </a:t>
            </a:r>
          </a:p>
          <a:p>
            <a:pPr marL="285750" indent="-285750" algn="l" fontAlgn="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что планирование связано с успехом. Наверняка есть богатые люди, которые не планируют свое время. Но тем, кто добивается успеха своими усилиями, в том числе с помощью бизнеса — очень полезно планировать.</a:t>
            </a:r>
          </a:p>
        </p:txBody>
      </p:sp>
      <p:sp>
        <p:nvSpPr>
          <p:cNvPr id="8" name="AutoShape 327">
            <a:extLst>
              <a:ext uri="{FF2B5EF4-FFF2-40B4-BE49-F238E27FC236}">
                <a16:creationId xmlns:a16="http://schemas.microsoft.com/office/drawing/2014/main" xmlns="" id="{64BC93F4-5431-632D-CC85-08AB828E3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0527"/>
            <a:ext cx="8839200" cy="665273"/>
          </a:xfrm>
          <a:prstGeom prst="roundRect">
            <a:avLst>
              <a:gd name="adj" fmla="val 4352"/>
            </a:avLst>
          </a:prstGeom>
          <a:solidFill>
            <a:schemeClr val="accent1">
              <a:lumMod val="9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400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часто не занимаются планированием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D326B8C-22DF-B48E-9D5A-B64B378A29CF}"/>
              </a:ext>
            </a:extLst>
          </p:cNvPr>
          <p:cNvSpPr txBox="1"/>
          <p:nvPr/>
        </p:nvSpPr>
        <p:spPr>
          <a:xfrm>
            <a:off x="228600" y="5486400"/>
            <a:ext cx="868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>
              <a:spcAft>
                <a:spcPts val="600"/>
              </a:spcAft>
            </a:pPr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 деятельности - это часть деятельности по управлению, которая касается выявления приоритетных целей и возможностей их достижения. </a:t>
            </a:r>
            <a:endParaRPr lang="ru-RU" b="1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25684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4DAB9E-ACE9-1006-5317-37067831BE01}"/>
              </a:ext>
            </a:extLst>
          </p:cNvPr>
          <p:cNvSpPr txBox="1"/>
          <p:nvPr/>
        </p:nvSpPr>
        <p:spPr>
          <a:xfrm>
            <a:off x="381000" y="1295400"/>
            <a:ext cx="8534400" cy="4800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планировании работа производится по трем направлениям: </a:t>
            </a:r>
            <a:endParaRPr lang="x-none" sz="1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</a:t>
            </a:r>
            <a:r>
              <a:rPr lang="ru-RU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текущего состояния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МЖД — требуется оценить состояние дома, определить наиболее эффективные и требующие улучшения сферы деятельности. На основании такого анализа можно установить цели на перспективу при имеющихся ресурсах. </a:t>
            </a:r>
            <a:endParaRPr lang="x-none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Установление </a:t>
            </a:r>
            <a:r>
              <a:rPr lang="ru-RU" b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долгосрочных задач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нужно их определить с учетом условий конкурентной среды, технологий, желаний собственников, ситуации на рынке. </a:t>
            </a:r>
            <a:endParaRPr lang="x-none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</a:t>
            </a:r>
            <a:r>
              <a:rPr lang="ru-RU" b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имеющихся и требуемых ресурсов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основании этих задач выводится структура работы в сфере планирования: </a:t>
            </a:r>
            <a:endParaRPr lang="x-none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</a:t>
            </a:r>
            <a:r>
              <a:rPr lang="ru-RU" b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реалистичных целей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x-non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 показателей, на основе которых </a:t>
            </a:r>
            <a:r>
              <a:rPr lang="ru-RU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оценивается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деятельность по управлению; </a:t>
            </a:r>
            <a:endParaRPr lang="x-non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</a:t>
            </a:r>
            <a:r>
              <a:rPr lang="ru-RU" b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списка приоритетных задач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которые решаются при имеющихся ресурсах; </a:t>
            </a:r>
            <a:endParaRPr lang="x-non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x-none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91952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249238" y="685800"/>
            <a:ext cx="8658225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ru-RU" altLang="ru-RU" sz="2200" dirty="0"/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Приведение в порядок документации о МЖД 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 typeface="Wingdings" panose="05000000000000000000" pitchFamily="2" charset="2"/>
              <a:buChar char="q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Осмотр объекта (инвентаризация)</a:t>
            </a:r>
          </a:p>
          <a:p>
            <a:pPr marL="257175" indent="-257175">
              <a:buFont typeface="Wingdings" panose="05000000000000000000" pitchFamily="2" charset="2"/>
              <a:buChar char="q"/>
              <a:defRPr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 typeface="Wingdings" panose="05000000000000000000" pitchFamily="2" charset="2"/>
              <a:buChar char="q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Изучение потребностей и возможностей собственников</a:t>
            </a:r>
          </a:p>
          <a:p>
            <a:pPr marL="257175" indent="-257175">
              <a:buFont typeface="Wingdings" panose="05000000000000000000" pitchFamily="2" charset="2"/>
              <a:buChar char="q"/>
              <a:defRPr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 typeface="Wingdings" panose="05000000000000000000" pitchFamily="2" charset="2"/>
              <a:buChar char="q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Выбор способа обслуживанию МЖД, заключение договоров</a:t>
            </a:r>
          </a:p>
          <a:p>
            <a:pPr marL="257175" indent="-257175">
              <a:buFont typeface="Wingdings" panose="05000000000000000000" pitchFamily="2" charset="2"/>
              <a:buChar char="q"/>
              <a:defRPr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 typeface="Wingdings" panose="05000000000000000000" pitchFamily="2" charset="2"/>
              <a:buChar char="q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Плана работы и сметы затрат</a:t>
            </a:r>
          </a:p>
          <a:p>
            <a:pPr marL="257175" indent="-257175">
              <a:buFont typeface="Wingdings" panose="05000000000000000000" pitchFamily="2" charset="2"/>
              <a:buChar char="q"/>
              <a:defRPr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 typeface="Wingdings" panose="05000000000000000000" pitchFamily="2" charset="2"/>
              <a:buChar char="q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Одобрение собственниками тарифа и Плана работы на общем собрании </a:t>
            </a:r>
          </a:p>
          <a:p>
            <a:pPr marL="257175" indent="-257175">
              <a:buFont typeface="Wingdings" panose="05000000000000000000" pitchFamily="2" charset="2"/>
              <a:buChar char="q"/>
              <a:defRPr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 typeface="Wingdings" panose="05000000000000000000" pitchFamily="2" charset="2"/>
              <a:buChar char="q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и заказ услуг по содержанию МЖД органом управления</a:t>
            </a:r>
          </a:p>
          <a:p>
            <a:pPr>
              <a:defRPr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за договорами на обслуживание с субъектами сервисной деятельности 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утвержденного Плана работы по управлению и содержанию МЖД </a:t>
            </a:r>
          </a:p>
        </p:txBody>
      </p:sp>
      <p:sp>
        <p:nvSpPr>
          <p:cNvPr id="2" name="AutoShape 327">
            <a:extLst>
              <a:ext uri="{FF2B5EF4-FFF2-40B4-BE49-F238E27FC236}">
                <a16:creationId xmlns:a16="http://schemas.microsoft.com/office/drawing/2014/main" xmlns="" id="{7ADAD66E-5117-231E-250E-2C38A44EF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0527"/>
            <a:ext cx="8839200" cy="665273"/>
          </a:xfrm>
          <a:prstGeom prst="roundRect">
            <a:avLst>
              <a:gd name="adj" fmla="val 4352"/>
            </a:avLst>
          </a:prstGeom>
          <a:solidFill>
            <a:schemeClr val="accent1">
              <a:lumMod val="9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400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 управления в МЖД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2FCF554-5418-52D3-982C-5729D6825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1371600"/>
            <a:ext cx="8483600" cy="363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defRPr/>
            </a:pPr>
            <a:endParaRPr lang="ru-RU" altLang="ru-RU" sz="105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257175" indent="-257175" defTabSz="685800">
              <a:buFont typeface="Wingdings" panose="05000000000000000000" pitchFamily="2" charset="2"/>
              <a:buChar char="q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Инвентаризация общего имущества</a:t>
            </a:r>
          </a:p>
          <a:p>
            <a:pPr defTabSz="685800">
              <a:defRPr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defTabSz="685800">
              <a:buFont typeface="Wingdings" panose="05000000000000000000" pitchFamily="2" charset="2"/>
              <a:buChar char="q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технического состояния и составление дефектного акта</a:t>
            </a:r>
          </a:p>
          <a:p>
            <a:pPr defTabSz="685800">
              <a:defRPr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defTabSz="685800">
              <a:buFont typeface="Wingdings" panose="05000000000000000000" pitchFamily="2" charset="2"/>
              <a:buChar char="q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планов текущих работ по техническому и санитарному обслуживанию </a:t>
            </a:r>
          </a:p>
          <a:p>
            <a:pPr defTabSz="685800">
              <a:defRPr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defTabSz="685800">
              <a:buFont typeface="Wingdings" panose="05000000000000000000" pitchFamily="2" charset="2"/>
              <a:buChar char="q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планов ремонтов и замен оборудования </a:t>
            </a:r>
          </a:p>
          <a:p>
            <a:pPr marL="257175" indent="-257175" defTabSz="685800">
              <a:buFont typeface="Wingdings" panose="05000000000000000000" pitchFamily="2" charset="2"/>
              <a:buChar char="q"/>
              <a:defRPr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defTabSz="685800">
              <a:buFont typeface="Wingdings" panose="05000000000000000000" pitchFamily="2" charset="2"/>
              <a:buChar char="q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качества и объема потребляемых коммунальных услуг </a:t>
            </a:r>
          </a:p>
        </p:txBody>
      </p:sp>
      <p:sp>
        <p:nvSpPr>
          <p:cNvPr id="3" name="AutoShape 327">
            <a:extLst>
              <a:ext uri="{FF2B5EF4-FFF2-40B4-BE49-F238E27FC236}">
                <a16:creationId xmlns:a16="http://schemas.microsoft.com/office/drawing/2014/main" xmlns="" id="{B514842D-0E41-C9DD-5A80-B7463F75A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0527"/>
            <a:ext cx="8839200" cy="665273"/>
          </a:xfrm>
          <a:prstGeom prst="roundRect">
            <a:avLst>
              <a:gd name="adj" fmla="val 4352"/>
            </a:avLst>
          </a:prstGeom>
          <a:solidFill>
            <a:schemeClr val="accent1">
              <a:lumMod val="9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400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Техническое управление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312275"/>
      </p:ext>
    </p:extLst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0899037-B08F-323E-04C4-AC998E418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" y="1752600"/>
            <a:ext cx="8323263" cy="368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defRPr/>
            </a:pPr>
            <a:r>
              <a:rPr lang="ru-RU" altLang="ru-RU" sz="1350" b="1" dirty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 </a:t>
            </a:r>
            <a:endParaRPr lang="ru-RU" altLang="ru-RU" sz="1950" dirty="0">
              <a:solidFill>
                <a:prstClr val="black"/>
              </a:solidFill>
              <a:cs typeface="+mn-cs"/>
            </a:endParaRPr>
          </a:p>
          <a:p>
            <a:pPr marL="342900" indent="-342900" defTabSz="685800">
              <a:buFont typeface="Wingdings" panose="05000000000000000000" pitchFamily="2" charset="2"/>
              <a:buChar char="q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доходами и расходами</a:t>
            </a:r>
          </a:p>
          <a:p>
            <a:pPr marL="342900" indent="-342900" defTabSz="685800">
              <a:buFont typeface="Wingdings" panose="05000000000000000000" pitchFamily="2" charset="2"/>
              <a:buChar char="q"/>
              <a:defRPr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685800">
              <a:buFont typeface="Wingdings" panose="05000000000000000000" pitchFamily="2" charset="2"/>
              <a:buChar char="q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специальных смет (на отдельные виды работ) </a:t>
            </a:r>
          </a:p>
          <a:p>
            <a:pPr marL="342900" indent="-342900" defTabSz="685800">
              <a:buFont typeface="Wingdings" panose="05000000000000000000" pitchFamily="2" charset="2"/>
              <a:buChar char="q"/>
              <a:defRPr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685800">
              <a:buFont typeface="Wingdings" panose="05000000000000000000" pitchFamily="2" charset="2"/>
              <a:buChar char="q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финансовой отчетности </a:t>
            </a:r>
          </a:p>
          <a:p>
            <a:pPr marL="342900" indent="-342900" defTabSz="685800">
              <a:buFont typeface="Wingdings" panose="05000000000000000000" pitchFamily="2" charset="2"/>
              <a:buChar char="q"/>
              <a:defRPr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685800">
              <a:buFont typeface="Wingdings" panose="05000000000000000000" pitchFamily="2" charset="2"/>
              <a:buChar char="q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информации о неплатежах для юридической службы </a:t>
            </a:r>
          </a:p>
          <a:p>
            <a:pPr marL="342900" indent="-342900" defTabSz="685800">
              <a:buFont typeface="Wingdings" panose="05000000000000000000" pitchFamily="2" charset="2"/>
              <a:buChar char="q"/>
              <a:defRPr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685800">
              <a:buFont typeface="Wingdings" panose="05000000000000000000" pitchFamily="2" charset="2"/>
              <a:buChar char="q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Разработка, утверждение годового бюджета </a:t>
            </a:r>
          </a:p>
          <a:p>
            <a:pPr marL="342900" indent="-342900" defTabSz="685800">
              <a:buFont typeface="Wingdings" panose="05000000000000000000" pitchFamily="2" charset="2"/>
              <a:buChar char="q"/>
              <a:defRPr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685800">
              <a:buFont typeface="Wingdings" panose="05000000000000000000" pitchFamily="2" charset="2"/>
              <a:buChar char="q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Изыскание дополнительных финансовых ресурсов </a:t>
            </a:r>
          </a:p>
        </p:txBody>
      </p:sp>
      <p:sp>
        <p:nvSpPr>
          <p:cNvPr id="3" name="AutoShape 327">
            <a:extLst>
              <a:ext uri="{FF2B5EF4-FFF2-40B4-BE49-F238E27FC236}">
                <a16:creationId xmlns:a16="http://schemas.microsoft.com/office/drawing/2014/main" xmlns="" id="{226E7FC9-6FE7-7E35-64FD-E1171EF81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0527"/>
            <a:ext cx="8839200" cy="665273"/>
          </a:xfrm>
          <a:prstGeom prst="roundRect">
            <a:avLst>
              <a:gd name="adj" fmla="val 4352"/>
            </a:avLst>
          </a:prstGeom>
          <a:solidFill>
            <a:schemeClr val="accent1">
              <a:lumMod val="9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400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Финансовое управление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12869"/>
      </p:ext>
    </p:extLst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4A62301-22E2-CA72-06BC-F25ACC9F3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" y="1676400"/>
            <a:ext cx="8323263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defRPr/>
            </a:pPr>
            <a:endParaRPr lang="ru-RU" altLang="ru-RU" sz="2600" dirty="0">
              <a:solidFill>
                <a:prstClr val="black"/>
              </a:solidFill>
              <a:cs typeface="+mn-cs"/>
            </a:endParaRPr>
          </a:p>
          <a:p>
            <a:pPr marL="342900" indent="-342900" defTabSz="685800">
              <a:buFont typeface="Wingdings" panose="05000000000000000000" pitchFamily="2" charset="2"/>
              <a:buChar char="q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персоналом </a:t>
            </a:r>
          </a:p>
          <a:p>
            <a:pPr marL="342900" indent="-342900" defTabSz="685800">
              <a:buFont typeface="Wingdings" panose="05000000000000000000" pitchFamily="2" charset="2"/>
              <a:buChar char="q"/>
              <a:defRPr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685800">
              <a:buFont typeface="Wingdings" panose="05000000000000000000" pitchFamily="2" charset="2"/>
              <a:buChar char="q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функции заказчика на работы по обслуживанию и ремонту имущества </a:t>
            </a:r>
          </a:p>
          <a:p>
            <a:pPr marL="342900" indent="-342900" defTabSz="685800">
              <a:buFont typeface="Wingdings" panose="05000000000000000000" pitchFamily="2" charset="2"/>
              <a:buChar char="q"/>
              <a:defRPr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685800">
              <a:buFont typeface="Wingdings" panose="05000000000000000000" pitchFamily="2" charset="2"/>
              <a:buChar char="q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безопасного проживания в жилищном фонде и сохранности имущества </a:t>
            </a:r>
          </a:p>
          <a:p>
            <a:pPr marL="342900" indent="-342900" defTabSz="685800">
              <a:buFont typeface="Wingdings" panose="05000000000000000000" pitchFamily="2" charset="2"/>
              <a:buChar char="q"/>
              <a:defRPr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685800">
              <a:buFont typeface="Wingdings" panose="05000000000000000000" pitchFamily="2" charset="2"/>
              <a:buChar char="q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собственниками, нанимателями, арендаторами помещений </a:t>
            </a:r>
          </a:p>
          <a:p>
            <a:pPr marL="342900" indent="-342900" defTabSz="685800">
              <a:buFont typeface="Wingdings" panose="05000000000000000000" pitchFamily="2" charset="2"/>
              <a:buChar char="q"/>
              <a:defRPr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685800">
              <a:buFont typeface="Wingdings" panose="05000000000000000000" pitchFamily="2" charset="2"/>
              <a:buChar char="q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госорганами, финансовыми организациями </a:t>
            </a:r>
          </a:p>
        </p:txBody>
      </p:sp>
      <p:sp>
        <p:nvSpPr>
          <p:cNvPr id="3" name="AutoShape 327">
            <a:extLst>
              <a:ext uri="{FF2B5EF4-FFF2-40B4-BE49-F238E27FC236}">
                <a16:creationId xmlns:a16="http://schemas.microsoft.com/office/drawing/2014/main" xmlns="" id="{16C104AD-4484-79A5-B097-E8D4E402C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0527"/>
            <a:ext cx="8839200" cy="665273"/>
          </a:xfrm>
          <a:prstGeom prst="roundRect">
            <a:avLst>
              <a:gd name="adj" fmla="val 4352"/>
            </a:avLst>
          </a:prstGeom>
          <a:solidFill>
            <a:schemeClr val="accent1">
              <a:lumMod val="9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400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Административное управление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0791"/>
      </p:ext>
    </p:extLst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2DF6850-01A6-F97C-15F8-CA22F62FB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8229600" cy="347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Инвентаризация объекта кондоминиума и материальных ценностей КСК.</a:t>
            </a:r>
          </a:p>
          <a:p>
            <a:pPr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Осмотры здания с целью выявления имеющихся недостатков.</a:t>
            </a:r>
          </a:p>
          <a:p>
            <a:pPr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штатного расписания.</a:t>
            </a:r>
          </a:p>
          <a:p>
            <a:pPr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перечня необходимых материалов.</a:t>
            </a:r>
          </a:p>
          <a:p>
            <a:pPr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перечня необходимого оборудование.</a:t>
            </a:r>
          </a:p>
          <a:p>
            <a:pPr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контрактов с подрядчиками.</a:t>
            </a:r>
          </a:p>
          <a:p>
            <a:pPr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графика выполнения заявок, кроме непредвиденных.</a:t>
            </a:r>
          </a:p>
          <a:p>
            <a:pPr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плана оценки качества программы эксплуатации.</a:t>
            </a:r>
          </a:p>
        </p:txBody>
      </p:sp>
      <p:sp>
        <p:nvSpPr>
          <p:cNvPr id="3" name="AutoShape 327">
            <a:extLst>
              <a:ext uri="{FF2B5EF4-FFF2-40B4-BE49-F238E27FC236}">
                <a16:creationId xmlns:a16="http://schemas.microsoft.com/office/drawing/2014/main" xmlns="" id="{B4601DF7-C2EE-0032-AF37-66E7DD645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0527"/>
            <a:ext cx="8839200" cy="665273"/>
          </a:xfrm>
          <a:prstGeom prst="roundRect">
            <a:avLst>
              <a:gd name="adj" fmla="val 4352"/>
            </a:avLst>
          </a:prstGeom>
          <a:solidFill>
            <a:schemeClr val="accent1">
              <a:lumMod val="9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400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плана управления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9986"/>
      </p:ext>
    </p:extLst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4669</TotalTime>
  <Words>1799</Words>
  <Application>Microsoft Office PowerPoint</Application>
  <PresentationFormat>Экран (4:3)</PresentationFormat>
  <Paragraphs>490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Оформление по умолчанию</vt:lpstr>
      <vt:lpstr>Капсулы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БЦДЪЯ ШЯФФАФЛЫЬЫНЫН ТЯМИН ЕДИЛМЯСИ ТЯШЯББЦСЛЯРИ</dc:title>
  <dc:creator>Usver</dc:creator>
  <cp:lastModifiedBy>Пользователь Windows</cp:lastModifiedBy>
  <cp:revision>480</cp:revision>
  <cp:lastPrinted>2023-11-19T10:24:02Z</cp:lastPrinted>
  <dcterms:created xsi:type="dcterms:W3CDTF">2004-05-19T06:44:08Z</dcterms:created>
  <dcterms:modified xsi:type="dcterms:W3CDTF">2024-12-06T08:42:06Z</dcterms:modified>
</cp:coreProperties>
</file>